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89" r:id="rId3"/>
    <p:sldId id="274" r:id="rId4"/>
    <p:sldId id="291" r:id="rId5"/>
    <p:sldId id="290" r:id="rId6"/>
    <p:sldId id="29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4729"/>
    <a:srgbClr val="0E4B91"/>
    <a:srgbClr val="18548A"/>
    <a:srgbClr val="15538C"/>
    <a:srgbClr val="0B2F49"/>
    <a:srgbClr val="092F4B"/>
    <a:srgbClr val="A1472D"/>
    <a:srgbClr val="B87137"/>
    <a:srgbClr val="BA7132"/>
    <a:srgbClr val="17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7" autoAdjust="0"/>
    <p:restoredTop sz="95382" autoAdjust="0"/>
  </p:normalViewPr>
  <p:slideViewPr>
    <p:cSldViewPr snapToGrid="0" snapToObjects="1">
      <p:cViewPr>
        <p:scale>
          <a:sx n="80" d="100"/>
          <a:sy n="80" d="100"/>
        </p:scale>
        <p:origin x="-1504" y="-368"/>
      </p:cViewPr>
      <p:guideLst>
        <p:guide orient="horz" pos="142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F13CC-A6A6-524A-A0F8-DAB9B298E3B6}" type="datetimeFigureOut">
              <a:rPr lang="en-US" smtClean="0"/>
              <a:t>19/03/15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ED518-EFD6-E34B-989E-6B6564A75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004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614CD-FA73-DF49-AA13-A5EF746D725A}" type="datetimeFigureOut">
              <a:rPr lang="en-US" smtClean="0"/>
              <a:t>19/03/15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02FF9-4628-B146-9948-95257A430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994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54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38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</a:t>
            </a:r>
            <a:r>
              <a:rPr lang="en-US" baseline="0" dirty="0" smtClean="0"/>
              <a:t> for different ways to display your data or text but using alternatives to simple bullets.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adjust the number in the arrow to text or another number, click on the text box around the number, revise.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add an arrow, click on the arrow, ensure the arrow is highlighted, COPY and PASTE and move to the desired placement, or DELETE if there are too many arrows.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27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</a:t>
            </a:r>
            <a:r>
              <a:rPr lang="en-US" baseline="0" dirty="0" smtClean="0"/>
              <a:t> for different ways to display your data or text but using alternatives to simple bullets.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adjust the number in the arrow to text or another number, click on the text box around the number, revise.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add an arrow, click on the arrow, ensure the arrow is highlighted, COPY and PASTE and move to the desired placement, or DELETE if there are too many arrows.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27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209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</a:t>
            </a:r>
            <a:r>
              <a:rPr lang="en-US" baseline="0" dirty="0" smtClean="0"/>
              <a:t> adjust the email/web address to whichever email or web address is best suited to your presentation.  This should be your final slide.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2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-67733"/>
            <a:ext cx="9309518" cy="6954090"/>
            <a:chOff x="0" y="-67733"/>
            <a:chExt cx="9309518" cy="6954090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46474"/>
              <a:ext cx="9309518" cy="6368988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>
            <a:xfrm>
              <a:off x="0" y="-67733"/>
              <a:ext cx="9309518" cy="351829"/>
            </a:xfrm>
            <a:prstGeom prst="rect">
              <a:avLst/>
            </a:prstGeom>
            <a:solidFill>
              <a:srgbClr val="06243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6602262"/>
              <a:ext cx="9309518" cy="284095"/>
            </a:xfrm>
            <a:prstGeom prst="rect">
              <a:avLst/>
            </a:prstGeom>
            <a:solidFill>
              <a:srgbClr val="06243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 userDrawn="1"/>
        </p:nvSpPr>
        <p:spPr>
          <a:xfrm>
            <a:off x="0" y="4130514"/>
            <a:ext cx="9309518" cy="1898497"/>
          </a:xfrm>
          <a:prstGeom prst="rect">
            <a:avLst/>
          </a:prstGeom>
          <a:solidFill>
            <a:srgbClr val="1768B1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4130514"/>
            <a:ext cx="1697789" cy="189849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ANN_Logo_W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566" y="4566371"/>
            <a:ext cx="1253416" cy="9728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 flipV="1">
            <a:off x="-1" y="4130513"/>
            <a:ext cx="9309519" cy="116253"/>
          </a:xfrm>
          <a:prstGeom prst="rect">
            <a:avLst/>
          </a:prstGeom>
          <a:solidFill>
            <a:srgbClr val="0C1F2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4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2110371"/>
            <a:ext cx="9198524" cy="4759071"/>
            <a:chOff x="0" y="2110371"/>
            <a:chExt cx="9198524" cy="4759071"/>
          </a:xfrm>
        </p:grpSpPr>
        <p:sp>
          <p:nvSpPr>
            <p:cNvPr id="3" name="Freeform 2"/>
            <p:cNvSpPr/>
            <p:nvPr userDrawn="1"/>
          </p:nvSpPr>
          <p:spPr>
            <a:xfrm>
              <a:off x="0" y="2110371"/>
              <a:ext cx="9198524" cy="4759071"/>
            </a:xfrm>
            <a:custGeom>
              <a:avLst/>
              <a:gdLst>
                <a:gd name="connsiteX0" fmla="*/ 0 w 9198524"/>
                <a:gd name="connsiteY0" fmla="*/ 0 h 5515904"/>
                <a:gd name="connsiteX1" fmla="*/ 9198524 w 9198524"/>
                <a:gd name="connsiteY1" fmla="*/ 3014506 h 5515904"/>
                <a:gd name="connsiteX2" fmla="*/ 9198524 w 9198524"/>
                <a:gd name="connsiteY2" fmla="*/ 5477421 h 5515904"/>
                <a:gd name="connsiteX3" fmla="*/ 0 w 9198524"/>
                <a:gd name="connsiteY3" fmla="*/ 5515904 h 5515904"/>
                <a:gd name="connsiteX4" fmla="*/ 0 w 9198524"/>
                <a:gd name="connsiteY4" fmla="*/ 0 h 551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8524" h="5515904">
                  <a:moveTo>
                    <a:pt x="0" y="0"/>
                  </a:moveTo>
                  <a:lnTo>
                    <a:pt x="9198524" y="3014506"/>
                  </a:lnTo>
                  <a:lnTo>
                    <a:pt x="9198524" y="5477421"/>
                  </a:lnTo>
                  <a:lnTo>
                    <a:pt x="0" y="5515904"/>
                  </a:lnTo>
                  <a:cubicBezTo>
                    <a:pt x="4276" y="3685821"/>
                    <a:pt x="8553" y="1855738"/>
                    <a:pt x="0" y="0"/>
                  </a:cubicBezTo>
                  <a:close/>
                </a:path>
              </a:pathLst>
            </a:custGeom>
            <a:solidFill>
              <a:srgbClr val="1768B1">
                <a:alpha val="1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Freeform 3"/>
            <p:cNvSpPr/>
            <p:nvPr userDrawn="1"/>
          </p:nvSpPr>
          <p:spPr>
            <a:xfrm>
              <a:off x="1" y="3174865"/>
              <a:ext cx="9144000" cy="3694577"/>
            </a:xfrm>
            <a:custGeom>
              <a:avLst/>
              <a:gdLst>
                <a:gd name="connsiteX0" fmla="*/ 6029715 w 6029715"/>
                <a:gd name="connsiteY0" fmla="*/ 0 h 6875638"/>
                <a:gd name="connsiteX1" fmla="*/ 6029715 w 6029715"/>
                <a:gd name="connsiteY1" fmla="*/ 6875638 h 6875638"/>
                <a:gd name="connsiteX2" fmla="*/ 0 w 6029715"/>
                <a:gd name="connsiteY2" fmla="*/ 6875638 h 6875638"/>
                <a:gd name="connsiteX3" fmla="*/ 6029715 w 6029715"/>
                <a:gd name="connsiteY3" fmla="*/ 0 h 687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9715" h="6875638">
                  <a:moveTo>
                    <a:pt x="6029715" y="0"/>
                  </a:moveTo>
                  <a:lnTo>
                    <a:pt x="6029715" y="6875638"/>
                  </a:lnTo>
                  <a:lnTo>
                    <a:pt x="0" y="6875638"/>
                  </a:lnTo>
                  <a:lnTo>
                    <a:pt x="6029715" y="0"/>
                  </a:lnTo>
                  <a:close/>
                </a:path>
              </a:pathLst>
            </a:custGeom>
            <a:solidFill>
              <a:srgbClr val="1768B1">
                <a:alpha val="16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18497"/>
            <a:ext cx="9152141" cy="547644"/>
          </a:xfrm>
          <a:prstGeom prst="rect">
            <a:avLst/>
          </a:prstGeom>
        </p:spPr>
      </p:pic>
      <p:sp>
        <p:nvSpPr>
          <p:cNvPr id="34" name="Slide Number Placeholder 5"/>
          <p:cNvSpPr txBox="1">
            <a:spLocks/>
          </p:cNvSpPr>
          <p:nvPr userDrawn="1"/>
        </p:nvSpPr>
        <p:spPr>
          <a:xfrm>
            <a:off x="6826732" y="641496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D43A6F16-D3CF-4F46-B6D9-B3CAB1B8793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/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35" name="Title 19"/>
          <p:cNvSpPr>
            <a:spLocks noGrp="1"/>
          </p:cNvSpPr>
          <p:nvPr userDrawn="1">
            <p:ph type="title" hasCustomPrompt="1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72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9"/>
          <p:cNvSpPr>
            <a:spLocks noGrp="1"/>
          </p:cNvSpPr>
          <p:nvPr>
            <p:ph type="title" hasCustomPrompt="1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5" name="Picture 14" descr="foote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18497"/>
            <a:ext cx="9152141" cy="547644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6826732" y="641496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D43A6F16-D3CF-4F46-B6D9-B3CAB1B8793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/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083083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112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19" r="3872"/>
          <a:stretch/>
        </p:blipFill>
        <p:spPr>
          <a:xfrm>
            <a:off x="-60960" y="-8390"/>
            <a:ext cx="9296400" cy="6881326"/>
          </a:xfrm>
          <a:prstGeom prst="rect">
            <a:avLst/>
          </a:prstGeom>
        </p:spPr>
      </p:pic>
      <p:sp>
        <p:nvSpPr>
          <p:cNvPr id="36" name="Text Placeholder 35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Name of an Agenda Item</a:t>
            </a:r>
          </a:p>
          <a:p>
            <a:pPr lvl="0"/>
            <a:r>
              <a:rPr lang="en-US" dirty="0" smtClean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9883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genda2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9" r="19889"/>
          <a:stretch/>
        </p:blipFill>
        <p:spPr>
          <a:xfrm>
            <a:off x="0" y="-2541"/>
            <a:ext cx="9144000" cy="6869049"/>
          </a:xfrm>
          <a:prstGeom prst="rect">
            <a:avLst/>
          </a:prstGeom>
        </p:spPr>
      </p:pic>
      <p:sp>
        <p:nvSpPr>
          <p:cNvPr id="9" name="Text Placeholder 35"/>
          <p:cNvSpPr>
            <a:spLocks noGrp="1"/>
          </p:cNvSpPr>
          <p:nvPr>
            <p:ph type="body" sz="quarter" idx="13" hasCustomPrompt="1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Name of an Agenda Item</a:t>
            </a:r>
          </a:p>
          <a:p>
            <a:pPr lvl="0"/>
            <a:r>
              <a:rPr lang="en-US" dirty="0" smtClean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8670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genda3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6" r="19518"/>
          <a:stretch/>
        </p:blipFill>
        <p:spPr>
          <a:xfrm>
            <a:off x="0" y="0"/>
            <a:ext cx="9155981" cy="6876852"/>
          </a:xfrm>
          <a:prstGeom prst="rect">
            <a:avLst/>
          </a:prstGeom>
        </p:spPr>
      </p:pic>
      <p:sp>
        <p:nvSpPr>
          <p:cNvPr id="4" name="Text Placeholder 35"/>
          <p:cNvSpPr>
            <a:spLocks noGrp="1"/>
          </p:cNvSpPr>
          <p:nvPr>
            <p:ph type="body" sz="quarter" idx="13" hasCustomPrompt="1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Name of an Agenda Item</a:t>
            </a:r>
          </a:p>
          <a:p>
            <a:pPr lvl="0"/>
            <a:r>
              <a:rPr lang="en-US" dirty="0" smtClean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080330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9"/>
          <p:cNvSpPr>
            <a:spLocks noGrp="1"/>
          </p:cNvSpPr>
          <p:nvPr>
            <p:ph type="title" hasCustomPrompt="1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5" name="Picture 14" descr="foote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18497"/>
            <a:ext cx="9152141" cy="547644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6826732" y="641496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D43A6F16-D3CF-4F46-B6D9-B3CAB1B8793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/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060972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27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4" r:id="rId4"/>
    <p:sldLayoutId id="2147483655" r:id="rId5"/>
    <p:sldLayoutId id="2147483663" r:id="rId6"/>
    <p:sldLayoutId id="2147483662" r:id="rId7"/>
    <p:sldLayoutId id="2147483665" r:id="rId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icann.org/display/GR2/GNSO+Review+2014+Home" TargetMode="External"/><Relationship Id="rId4" Type="http://schemas.openxmlformats.org/officeDocument/2006/relationships/hyperlink" Target="https://community.icann.org/display/GR2/Independent+Examiner+Information" TargetMode="External"/><Relationship Id="rId5" Type="http://schemas.openxmlformats.org/officeDocument/2006/relationships/image" Target="../media/image2.emf"/><Relationship Id="rId6" Type="http://schemas.openxmlformats.org/officeDocument/2006/relationships/hyperlink" Target="https://community.icann.org/display/GR2/Westlake+Working+Text+and+360+Responses" TargetMode="External"/><Relationship Id="rId7" Type="http://schemas.openxmlformats.org/officeDocument/2006/relationships/hyperlink" Target="https://community.icann.org/display/GR2/Activities,+Milestones+and+Statistics" TargetMode="External"/><Relationship Id="rId8" Type="http://schemas.openxmlformats.org/officeDocument/2006/relationships/hyperlink" Target="https://community.icann.org/display/GR2/GNSO+Review+Working+Party+Comments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6115" y="4471954"/>
            <a:ext cx="5315879" cy="6950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US" sz="40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GNSO Review Update</a:t>
            </a:r>
            <a:endParaRPr lang="en-US" sz="40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6114" y="5152820"/>
            <a:ext cx="6393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Jen Wolfe  |  GNSO Council Meeting  </a:t>
            </a:r>
            <a:r>
              <a:rPr lang="en-US" sz="2000" dirty="0" smtClean="0">
                <a:solidFill>
                  <a:srgbClr val="FFFFFF"/>
                </a:solidFill>
                <a:latin typeface="Source Sans Pro"/>
                <a:ea typeface="Wingdings"/>
                <a:cs typeface="Source Sans Pro"/>
                <a:sym typeface="Wingdings"/>
              </a:rPr>
              <a:t>|  19 March </a:t>
            </a:r>
            <a:r>
              <a:rPr lang="en-US" sz="2000" dirty="0">
                <a:solidFill>
                  <a:srgbClr val="FFFFFF"/>
                </a:solidFill>
                <a:latin typeface="Source Sans Pro"/>
                <a:ea typeface="Wingdings"/>
                <a:cs typeface="Source Sans Pro"/>
                <a:sym typeface="Wingdings"/>
              </a:rPr>
              <a:t>2015</a:t>
            </a:r>
            <a:endParaRPr lang="en-US" sz="20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45646" y="62719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408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otched Right Arrow 5"/>
          <p:cNvSpPr/>
          <p:nvPr/>
        </p:nvSpPr>
        <p:spPr>
          <a:xfrm>
            <a:off x="544105" y="3008293"/>
            <a:ext cx="7023639" cy="183835"/>
          </a:xfrm>
          <a:prstGeom prst="notchedRightArrow">
            <a:avLst/>
          </a:prstGeom>
          <a:solidFill>
            <a:srgbClr val="7F7F7F"/>
          </a:solidFill>
          <a:ln>
            <a:solidFill>
              <a:srgbClr val="C5C5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62872" y="3008293"/>
            <a:ext cx="166258" cy="166258"/>
          </a:xfrm>
          <a:prstGeom prst="ellipse">
            <a:avLst/>
          </a:prstGeom>
          <a:solidFill>
            <a:srgbClr val="1D98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942004" y="3008293"/>
            <a:ext cx="166258" cy="166258"/>
          </a:xfrm>
          <a:prstGeom prst="ellipse">
            <a:avLst/>
          </a:prstGeom>
          <a:solidFill>
            <a:srgbClr val="EA9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92479" y="3008293"/>
            <a:ext cx="166258" cy="166258"/>
          </a:xfrm>
          <a:prstGeom prst="ellipse">
            <a:avLst/>
          </a:prstGeom>
          <a:solidFill>
            <a:srgbClr val="DB6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30625" y="3008293"/>
            <a:ext cx="166258" cy="166258"/>
          </a:xfrm>
          <a:prstGeom prst="ellipse">
            <a:avLst/>
          </a:prstGeom>
          <a:solidFill>
            <a:srgbClr val="0D4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16226" y="1367743"/>
            <a:ext cx="1259550" cy="1259550"/>
            <a:chOff x="569487" y="2043501"/>
            <a:chExt cx="1346792" cy="1346792"/>
          </a:xfrm>
        </p:grpSpPr>
        <p:sp>
          <p:nvSpPr>
            <p:cNvPr id="11" name="Teardrop 10"/>
            <p:cNvSpPr/>
            <p:nvPr/>
          </p:nvSpPr>
          <p:spPr>
            <a:xfrm rot="8100000">
              <a:off x="569487" y="2043501"/>
              <a:ext cx="1346792" cy="1346792"/>
            </a:xfrm>
            <a:prstGeom prst="teardrop">
              <a:avLst>
                <a:gd name="adj" fmla="val 96125"/>
              </a:avLst>
            </a:prstGeom>
            <a:solidFill>
              <a:srgbClr val="2599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4800" y="2386020"/>
              <a:ext cx="1273358" cy="756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Source Sans Pro"/>
                  <a:cs typeface="Source Sans Pro"/>
                </a:rPr>
                <a:t>20 March</a:t>
              </a:r>
              <a:endParaRPr lang="en-US" sz="2000" dirty="0">
                <a:solidFill>
                  <a:schemeClr val="bg1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852554" y="1386495"/>
            <a:ext cx="1259550" cy="1774198"/>
            <a:chOff x="2105815" y="2043501"/>
            <a:chExt cx="1346792" cy="1897087"/>
          </a:xfrm>
        </p:grpSpPr>
        <p:sp>
          <p:nvSpPr>
            <p:cNvPr id="13" name="Oval 12"/>
            <p:cNvSpPr/>
            <p:nvPr/>
          </p:nvSpPr>
          <p:spPr>
            <a:xfrm>
              <a:off x="2690831" y="3762814"/>
              <a:ext cx="177774" cy="177774"/>
            </a:xfrm>
            <a:prstGeom prst="ellipse">
              <a:avLst/>
            </a:prstGeom>
            <a:solidFill>
              <a:srgbClr val="1B6F7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ource Sans Pro"/>
                <a:cs typeface="Source Sans Pro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105815" y="2043501"/>
              <a:ext cx="1346792" cy="1346792"/>
              <a:chOff x="569487" y="2043501"/>
              <a:chExt cx="1346792" cy="1346792"/>
            </a:xfrm>
          </p:grpSpPr>
          <p:sp>
            <p:nvSpPr>
              <p:cNvPr id="23" name="Teardrop 22"/>
              <p:cNvSpPr/>
              <p:nvPr/>
            </p:nvSpPr>
            <p:spPr>
              <a:xfrm rot="8100000">
                <a:off x="569487" y="2043501"/>
                <a:ext cx="1346792" cy="1346792"/>
              </a:xfrm>
              <a:prstGeom prst="teardrop">
                <a:avLst>
                  <a:gd name="adj" fmla="val 96125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94800" y="2386020"/>
                <a:ext cx="1273358" cy="427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chemeClr val="bg1"/>
                    </a:solidFill>
                    <a:latin typeface="Source Sans Pro"/>
                    <a:cs typeface="Source Sans Pro"/>
                  </a:rPr>
                  <a:t>24 April</a:t>
                </a:r>
                <a:endParaRPr lang="en-US" sz="2000" dirty="0">
                  <a:solidFill>
                    <a:schemeClr val="bg1"/>
                  </a:solidFill>
                  <a:latin typeface="Source Sans Pro"/>
                  <a:cs typeface="Source Sans Pro"/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3395358" y="1367743"/>
            <a:ext cx="1259550" cy="1259550"/>
            <a:chOff x="569487" y="2043501"/>
            <a:chExt cx="1346792" cy="1346792"/>
          </a:xfrm>
        </p:grpSpPr>
        <p:sp>
          <p:nvSpPr>
            <p:cNvPr id="26" name="Teardrop 25"/>
            <p:cNvSpPr/>
            <p:nvPr/>
          </p:nvSpPr>
          <p:spPr>
            <a:xfrm rot="8100000">
              <a:off x="569487" y="2043501"/>
              <a:ext cx="1346792" cy="1346792"/>
            </a:xfrm>
            <a:prstGeom prst="teardrop">
              <a:avLst>
                <a:gd name="adj" fmla="val 96125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/>
                <a:cs typeface="Source Sans Pro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4800" y="2386020"/>
              <a:ext cx="1273358" cy="427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Source Sans Pro"/>
                  <a:cs typeface="Source Sans Pro"/>
                </a:rPr>
                <a:t>1 June</a:t>
              </a:r>
              <a:endParaRPr lang="en-US" sz="2000" dirty="0">
                <a:solidFill>
                  <a:schemeClr val="bg1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953000" y="1367743"/>
            <a:ext cx="1259550" cy="1259550"/>
            <a:chOff x="569487" y="2043501"/>
            <a:chExt cx="1346792" cy="1346792"/>
          </a:xfrm>
        </p:grpSpPr>
        <p:sp>
          <p:nvSpPr>
            <p:cNvPr id="31" name="Teardrop 30"/>
            <p:cNvSpPr/>
            <p:nvPr/>
          </p:nvSpPr>
          <p:spPr>
            <a:xfrm rot="8100000">
              <a:off x="569487" y="2043501"/>
              <a:ext cx="1346792" cy="1346792"/>
            </a:xfrm>
            <a:prstGeom prst="teardrop">
              <a:avLst>
                <a:gd name="adj" fmla="val 96125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/>
                <a:cs typeface="Source Sans Pro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4800" y="2386020"/>
              <a:ext cx="1273358" cy="427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Source Sans Pro"/>
                  <a:cs typeface="Source Sans Pro"/>
                </a:rPr>
                <a:t>20 July</a:t>
              </a:r>
              <a:endParaRPr lang="en-US" sz="2000" dirty="0">
                <a:solidFill>
                  <a:schemeClr val="bg1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483979" y="1367743"/>
            <a:ext cx="1259550" cy="1259550"/>
            <a:chOff x="569487" y="2043501"/>
            <a:chExt cx="1346792" cy="1346792"/>
          </a:xfrm>
        </p:grpSpPr>
        <p:sp>
          <p:nvSpPr>
            <p:cNvPr id="36" name="Teardrop 35"/>
            <p:cNvSpPr/>
            <p:nvPr/>
          </p:nvSpPr>
          <p:spPr>
            <a:xfrm rot="8100000">
              <a:off x="569487" y="2043501"/>
              <a:ext cx="1346792" cy="1346792"/>
            </a:xfrm>
            <a:prstGeom prst="teardrop">
              <a:avLst>
                <a:gd name="adj" fmla="val 96125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/>
                <a:cs typeface="Source Sans Pro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94800" y="2386020"/>
              <a:ext cx="1273358" cy="756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Source Sans Pro"/>
                  <a:cs typeface="Source Sans Pro"/>
                </a:rPr>
                <a:t>30 August</a:t>
              </a:r>
              <a:endParaRPr lang="en-US" sz="2000" dirty="0">
                <a:solidFill>
                  <a:schemeClr val="bg1"/>
                </a:solidFill>
                <a:latin typeface="Source Sans Pro"/>
                <a:cs typeface="Source Sans Pro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593575" y="2774845"/>
            <a:ext cx="1626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54A78"/>
                </a:solidFill>
              </a:rPr>
              <a:t>Extended</a:t>
            </a:r>
            <a:endParaRPr lang="en-US" sz="2400" b="1" dirty="0">
              <a:solidFill>
                <a:srgbClr val="154A78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0565" y="3236893"/>
            <a:ext cx="11908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Source Sans Pro Light"/>
                <a:cs typeface="Source Sans Pro Light"/>
              </a:rPr>
              <a:t>Comments on Working Text due to Westlake</a:t>
            </a:r>
            <a:endParaRPr lang="en-US" sz="1400" dirty="0">
              <a:latin typeface="Source Sans Pro Light"/>
              <a:cs typeface="Source Sans Pro Ligh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99034" y="3236893"/>
            <a:ext cx="1325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Source Sans Pro Light"/>
                <a:cs typeface="Source Sans Pro Light"/>
              </a:rPr>
              <a:t>Draft Report for GNSO Review WP Consideration</a:t>
            </a:r>
            <a:endParaRPr lang="en-US" sz="1400" dirty="0">
              <a:latin typeface="Source Sans Pro Light"/>
              <a:cs typeface="Source Sans Pro Ligh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29697" y="3124200"/>
            <a:ext cx="11908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Source Sans Pro Light"/>
                <a:cs typeface="Source Sans Pro Light"/>
              </a:rPr>
              <a:t>Public Comment on Draft Report  Opens</a:t>
            </a:r>
            <a:endParaRPr lang="en-US" sz="1400" dirty="0">
              <a:latin typeface="Source Sans Pro Light"/>
              <a:cs typeface="Source Sans Pro Ligh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80172" y="3236893"/>
            <a:ext cx="11908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Source Sans Pro Light"/>
                <a:cs typeface="Source Sans Pro Light"/>
              </a:rPr>
              <a:t>Public Comment Closes</a:t>
            </a:r>
            <a:endParaRPr lang="en-US" sz="1400" dirty="0">
              <a:latin typeface="Source Sans Pro Light"/>
              <a:cs typeface="Source Sans Pro Ligh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518318" y="3236893"/>
            <a:ext cx="11908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Source Sans Pro Light"/>
                <a:cs typeface="Source Sans Pro Light"/>
              </a:rPr>
              <a:t>Final Report Issued by Westlake</a:t>
            </a:r>
            <a:endParaRPr lang="en-US" sz="1400" dirty="0">
              <a:latin typeface="Source Sans Pro Light"/>
              <a:cs typeface="Source Sans Pro Ligh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60003" y="5130145"/>
            <a:ext cx="8103993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980"/>
              </a:lnSpc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154A78"/>
                </a:solidFill>
                <a:latin typeface="Source Sans Pro Light"/>
                <a:cs typeface="Source Sans Pro Light"/>
              </a:rPr>
              <a:t>Timeline has been revised to include multiple additional opportunities for the GNSO Review Working Party to </a:t>
            </a:r>
            <a:r>
              <a:rPr lang="en-US" sz="1400" b="1" dirty="0" smtClean="0">
                <a:solidFill>
                  <a:srgbClr val="154A78"/>
                </a:solidFill>
                <a:latin typeface="Source Sans Pro Light"/>
                <a:cs typeface="Source Sans Pro Light"/>
              </a:rPr>
              <a:t>continue the ongoing process of providing feedback to Westlake</a:t>
            </a:r>
            <a:endParaRPr lang="en-US" sz="1400" b="1" dirty="0">
              <a:solidFill>
                <a:srgbClr val="154A78"/>
              </a:solidFill>
              <a:latin typeface="Source Sans Pro Light"/>
              <a:cs typeface="Source Sans Pro Light"/>
            </a:endParaRPr>
          </a:p>
          <a:p>
            <a:pPr marL="285750" indent="-285750">
              <a:lnSpc>
                <a:spcPts val="1980"/>
              </a:lnSpc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rgbClr val="154A78"/>
                </a:solidFill>
                <a:latin typeface="Source Sans Pro Light"/>
                <a:cs typeface="Source Sans Pro Light"/>
              </a:rPr>
              <a:t>The schedule has been extended by 6 weeks in the last revision.  Overall, the GNSO Review process has been extended from 9 months to 14 months.</a:t>
            </a:r>
            <a:endParaRPr lang="en-US" sz="1400" dirty="0">
              <a:solidFill>
                <a:srgbClr val="154A78"/>
              </a:solidFill>
              <a:latin typeface="Source Sans Pro Light"/>
              <a:cs typeface="Source Sans Pro Ligh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9899" y="4831504"/>
            <a:ext cx="7175410" cy="350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80"/>
              </a:lnSpc>
            </a:pPr>
            <a:r>
              <a:rPr lang="en-US" b="1" dirty="0" smtClean="0">
                <a:solidFill>
                  <a:srgbClr val="154A78"/>
                </a:solidFill>
                <a:latin typeface="Source Sans Pro"/>
                <a:cs typeface="Source Sans Pro"/>
              </a:rPr>
              <a:t>Highlights:</a:t>
            </a:r>
            <a:endParaRPr lang="en-US" b="1" dirty="0">
              <a:solidFill>
                <a:srgbClr val="154A78"/>
              </a:solidFill>
              <a:latin typeface="Source Sans Pro"/>
              <a:cs typeface="Source Sans Pr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GNSO Review Timeline </a:t>
            </a:r>
            <a:r>
              <a:rPr lang="en-US" sz="2400" dirty="0" smtClean="0"/>
              <a:t>(revised 9 March)</a:t>
            </a: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134496" y="3160693"/>
            <a:ext cx="0" cy="363975"/>
          </a:xfrm>
          <a:prstGeom prst="straightConnector1">
            <a:avLst/>
          </a:prstGeom>
          <a:ln w="47625">
            <a:solidFill>
              <a:srgbClr val="00B0F0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05200" y="3160693"/>
            <a:ext cx="0" cy="363975"/>
          </a:xfrm>
          <a:prstGeom prst="straightConnector1">
            <a:avLst/>
          </a:prstGeom>
          <a:ln w="47625">
            <a:solidFill>
              <a:srgbClr val="00B0F0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4648200" y="3160693"/>
            <a:ext cx="0" cy="363975"/>
          </a:xfrm>
          <a:prstGeom prst="straightConnector1">
            <a:avLst/>
          </a:prstGeom>
          <a:ln w="47625">
            <a:solidFill>
              <a:srgbClr val="00B0F0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5029200" y="3160693"/>
            <a:ext cx="0" cy="363975"/>
          </a:xfrm>
          <a:prstGeom prst="straightConnector1">
            <a:avLst/>
          </a:prstGeom>
          <a:ln w="47625">
            <a:solidFill>
              <a:srgbClr val="00B0F0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609600" y="4284225"/>
            <a:ext cx="0" cy="320040"/>
          </a:xfrm>
          <a:prstGeom prst="straightConnector1">
            <a:avLst/>
          </a:prstGeom>
          <a:ln w="47625">
            <a:solidFill>
              <a:srgbClr val="00B0F0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9601" y="4309646"/>
            <a:ext cx="6088399" cy="30777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GNSO Review Working Party session with Westlake  (if needed)</a:t>
            </a:r>
            <a:endParaRPr lang="en-US" sz="1400" dirty="0"/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6172200" y="3160693"/>
            <a:ext cx="0" cy="363975"/>
          </a:xfrm>
          <a:prstGeom prst="straightConnector1">
            <a:avLst/>
          </a:prstGeom>
          <a:ln w="47625">
            <a:solidFill>
              <a:srgbClr val="00B0F0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3942004" y="762000"/>
            <a:ext cx="1772996" cy="501755"/>
          </a:xfrm>
          <a:prstGeom prst="right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50" dirty="0" smtClean="0">
                <a:solidFill>
                  <a:schemeClr val="tx1"/>
                </a:solidFill>
              </a:rPr>
              <a:t>Continued feedback</a:t>
            </a:r>
            <a:endParaRPr lang="en-US" sz="12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044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674241" y="1166408"/>
            <a:ext cx="5327651" cy="740511"/>
            <a:chOff x="3238330" y="1176535"/>
            <a:chExt cx="5327651" cy="740511"/>
          </a:xfrm>
        </p:grpSpPr>
        <p:sp>
          <p:nvSpPr>
            <p:cNvPr id="33" name="TextBox 32"/>
            <p:cNvSpPr txBox="1"/>
            <p:nvPr/>
          </p:nvSpPr>
          <p:spPr>
            <a:xfrm>
              <a:off x="3238330" y="1176535"/>
              <a:ext cx="3069333" cy="313932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rgbClr val="1A87C9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Working Text Comments Due</a:t>
              </a:r>
              <a:endParaRPr lang="en-AU" sz="1600" b="1" dirty="0">
                <a:solidFill>
                  <a:srgbClr val="1A87C9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34" name="TextBox 33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The GNSO Review Working Party to deliver comments on working text to Westlake 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sp>
        <p:nvSpPr>
          <p:cNvPr id="50" name="Chevron 49"/>
          <p:cNvSpPr/>
          <p:nvPr/>
        </p:nvSpPr>
        <p:spPr>
          <a:xfrm>
            <a:off x="1139430" y="1200639"/>
            <a:ext cx="1268168" cy="661499"/>
          </a:xfrm>
          <a:prstGeom prst="chevron">
            <a:avLst>
              <a:gd name="adj" fmla="val 27026"/>
            </a:avLst>
          </a:prstGeom>
          <a:solidFill>
            <a:srgbClr val="1A8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lnSpc>
                <a:spcPts val="2380"/>
              </a:lnSpc>
              <a:spcBef>
                <a:spcPts val="0"/>
              </a:spcBef>
              <a:defRPr/>
            </a:pPr>
            <a:r>
              <a:rPr lang="en-AU" dirty="0" smtClean="0">
                <a:solidFill>
                  <a:prstClr val="white"/>
                </a:solidFill>
                <a:latin typeface="Source Sans Pro"/>
                <a:cs typeface="Source Sans Pro"/>
              </a:rPr>
              <a:t>March 20</a:t>
            </a:r>
            <a:endParaRPr lang="en-US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51" name="Chevron 50"/>
          <p:cNvSpPr/>
          <p:nvPr/>
        </p:nvSpPr>
        <p:spPr>
          <a:xfrm>
            <a:off x="1139430" y="2146627"/>
            <a:ext cx="1268168" cy="661499"/>
          </a:xfrm>
          <a:prstGeom prst="chevron">
            <a:avLst>
              <a:gd name="adj" fmla="val 2702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ts val="2380"/>
              </a:lnSpc>
              <a:defRPr/>
            </a:pPr>
            <a:r>
              <a:rPr lang="en-US" dirty="0" smtClean="0">
                <a:solidFill>
                  <a:prstClr val="white"/>
                </a:solidFill>
                <a:latin typeface="Source Sans Pro"/>
                <a:cs typeface="Source Sans Pro"/>
              </a:rPr>
              <a:t>April 24</a:t>
            </a:r>
            <a:endParaRPr lang="en-US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52" name="Chevron 51"/>
          <p:cNvSpPr/>
          <p:nvPr/>
        </p:nvSpPr>
        <p:spPr>
          <a:xfrm>
            <a:off x="1139430" y="3092615"/>
            <a:ext cx="1268168" cy="661499"/>
          </a:xfrm>
          <a:prstGeom prst="chevron">
            <a:avLst>
              <a:gd name="adj" fmla="val 2702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ts val="2380"/>
              </a:lnSpc>
              <a:defRPr/>
            </a:pPr>
            <a:r>
              <a:rPr lang="en-AU" dirty="0" smtClean="0">
                <a:solidFill>
                  <a:prstClr val="white"/>
                </a:solidFill>
                <a:latin typeface="Source Sans Pro"/>
                <a:cs typeface="Source Sans Pro"/>
              </a:rPr>
              <a:t>May 4 and 12</a:t>
            </a:r>
            <a:endParaRPr lang="en-US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53" name="Chevron 52"/>
          <p:cNvSpPr/>
          <p:nvPr/>
        </p:nvSpPr>
        <p:spPr>
          <a:xfrm>
            <a:off x="1139430" y="4038603"/>
            <a:ext cx="1268168" cy="661499"/>
          </a:xfrm>
          <a:prstGeom prst="chevron">
            <a:avLst>
              <a:gd name="adj" fmla="val 2702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ts val="2380"/>
              </a:lnSpc>
              <a:defRPr/>
            </a:pPr>
            <a:r>
              <a:rPr lang="en-AU" dirty="0" smtClean="0">
                <a:solidFill>
                  <a:prstClr val="white"/>
                </a:solidFill>
                <a:latin typeface="Source Sans Pro"/>
                <a:cs typeface="Source Sans Pro"/>
              </a:rPr>
              <a:t>May 15</a:t>
            </a:r>
            <a:endParaRPr lang="en-US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2674241" y="2011037"/>
            <a:ext cx="5869684" cy="958007"/>
            <a:chOff x="3238330" y="1174483"/>
            <a:chExt cx="5327651" cy="958007"/>
          </a:xfrm>
        </p:grpSpPr>
        <p:sp>
          <p:nvSpPr>
            <p:cNvPr id="55" name="TextBox 54"/>
            <p:cNvSpPr txBox="1"/>
            <p:nvPr/>
          </p:nvSpPr>
          <p:spPr>
            <a:xfrm>
              <a:off x="3238330" y="1174483"/>
              <a:ext cx="3888483" cy="318036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chemeClr val="accent3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Draft Report v.0</a:t>
              </a:r>
              <a:endParaRPr lang="en-AU" sz="1600" b="1" dirty="0">
                <a:solidFill>
                  <a:schemeClr val="accent3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56" name="TextBox 55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Westlake delivers Draft Report v.0 to GNSO Review Working Party, along with a summary of disposition of comments and feedback from GNSO Review Working Party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674241" y="3069673"/>
            <a:ext cx="5327651" cy="728875"/>
            <a:chOff x="3238330" y="1174483"/>
            <a:chExt cx="5327651" cy="728875"/>
          </a:xfrm>
        </p:grpSpPr>
        <p:sp>
          <p:nvSpPr>
            <p:cNvPr id="58" name="TextBox 57"/>
            <p:cNvSpPr txBox="1"/>
            <p:nvPr/>
          </p:nvSpPr>
          <p:spPr>
            <a:xfrm>
              <a:off x="3238330" y="1174483"/>
              <a:ext cx="2405759" cy="318036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chemeClr val="accent4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Working Party Sessions</a:t>
              </a:r>
              <a:endParaRPr lang="en-AU" sz="1600" b="1" dirty="0">
                <a:solidFill>
                  <a:schemeClr val="accent4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3244681" y="1380138"/>
              <a:ext cx="53213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Working sessions have been scheduled for 4 May and, if necessary, 12 May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680591" y="4009383"/>
            <a:ext cx="5327651" cy="740511"/>
            <a:chOff x="3238330" y="1176535"/>
            <a:chExt cx="5327651" cy="740511"/>
          </a:xfrm>
        </p:grpSpPr>
        <p:sp>
          <p:nvSpPr>
            <p:cNvPr id="61" name="TextBox 60"/>
            <p:cNvSpPr txBox="1"/>
            <p:nvPr/>
          </p:nvSpPr>
          <p:spPr>
            <a:xfrm>
              <a:off x="3238330" y="1176535"/>
              <a:ext cx="3291583" cy="313932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chemeClr val="accent5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Draft Report v.0 Comments Due</a:t>
              </a:r>
              <a:endParaRPr lang="en-AU" sz="1600" b="1" dirty="0">
                <a:solidFill>
                  <a:schemeClr val="accent5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The GNSO Review Working Party to deliver comments on Westlake’s Draft Report v.0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sp>
        <p:nvSpPr>
          <p:cNvPr id="19" name="Chevron 18"/>
          <p:cNvSpPr/>
          <p:nvPr/>
        </p:nvSpPr>
        <p:spPr>
          <a:xfrm>
            <a:off x="1129905" y="4972053"/>
            <a:ext cx="1268168" cy="661499"/>
          </a:xfrm>
          <a:prstGeom prst="chevron">
            <a:avLst>
              <a:gd name="adj" fmla="val 27026"/>
            </a:avLst>
          </a:prstGeom>
          <a:solidFill>
            <a:srgbClr val="A34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ts val="1500"/>
              </a:lnSpc>
              <a:defRPr/>
            </a:pPr>
            <a:r>
              <a:rPr lang="en-AU" sz="1400" dirty="0" smtClean="0">
                <a:solidFill>
                  <a:schemeClr val="bg1"/>
                </a:solidFill>
                <a:latin typeface="Source Sans Pro"/>
                <a:cs typeface="Source Sans Pro"/>
              </a:rPr>
              <a:t>June 1 – July 20</a:t>
            </a:r>
            <a:endParaRPr lang="en-US" sz="1400" dirty="0">
              <a:solidFill>
                <a:schemeClr val="bg1"/>
              </a:solidFill>
              <a:latin typeface="Source Sans Pro"/>
              <a:cs typeface="Source Sans Pro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690116" y="5038083"/>
            <a:ext cx="5327651" cy="525068"/>
            <a:chOff x="3238330" y="1176535"/>
            <a:chExt cx="5327651" cy="525068"/>
          </a:xfrm>
        </p:grpSpPr>
        <p:sp>
          <p:nvSpPr>
            <p:cNvPr id="21" name="TextBox 20"/>
            <p:cNvSpPr txBox="1"/>
            <p:nvPr/>
          </p:nvSpPr>
          <p:spPr>
            <a:xfrm>
              <a:off x="3238330" y="1176535"/>
              <a:ext cx="5327651" cy="313932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chemeClr val="accent5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Draft Report v.1 Posted for Public Comment</a:t>
              </a:r>
              <a:endParaRPr lang="en-AU" sz="1600" b="1" dirty="0">
                <a:solidFill>
                  <a:schemeClr val="accent5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Draft Report v.1 from Westlake posted for Public Comment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839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Next Steps (cont’d)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674241" y="1166408"/>
            <a:ext cx="5327651" cy="740511"/>
            <a:chOff x="3238330" y="1176535"/>
            <a:chExt cx="5327651" cy="740511"/>
          </a:xfrm>
        </p:grpSpPr>
        <p:sp>
          <p:nvSpPr>
            <p:cNvPr id="33" name="TextBox 32"/>
            <p:cNvSpPr txBox="1"/>
            <p:nvPr/>
          </p:nvSpPr>
          <p:spPr>
            <a:xfrm>
              <a:off x="3238330" y="1176535"/>
              <a:ext cx="3069333" cy="313932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rgbClr val="1A87C9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ICANN53</a:t>
              </a:r>
              <a:endParaRPr lang="en-AU" sz="1600" b="1" dirty="0">
                <a:solidFill>
                  <a:srgbClr val="1A87C9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34" name="TextBox 33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GNSO Review Working Party update to GNSO Council/Community and working session with Westlake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sp>
        <p:nvSpPr>
          <p:cNvPr id="50" name="Chevron 49"/>
          <p:cNvSpPr/>
          <p:nvPr/>
        </p:nvSpPr>
        <p:spPr>
          <a:xfrm>
            <a:off x="1139430" y="1200639"/>
            <a:ext cx="1268168" cy="661499"/>
          </a:xfrm>
          <a:prstGeom prst="chevron">
            <a:avLst>
              <a:gd name="adj" fmla="val 27026"/>
            </a:avLst>
          </a:prstGeom>
          <a:solidFill>
            <a:srgbClr val="1A8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lnSpc>
                <a:spcPts val="2380"/>
              </a:lnSpc>
              <a:spcBef>
                <a:spcPts val="0"/>
              </a:spcBef>
              <a:defRPr/>
            </a:pPr>
            <a:r>
              <a:rPr lang="en-AU" dirty="0" smtClean="0">
                <a:solidFill>
                  <a:prstClr val="white"/>
                </a:solidFill>
                <a:latin typeface="Source Sans Pro"/>
                <a:cs typeface="Source Sans Pro"/>
              </a:rPr>
              <a:t>June 21-26</a:t>
            </a:r>
            <a:endParaRPr lang="en-US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51" name="Chevron 50"/>
          <p:cNvSpPr/>
          <p:nvPr/>
        </p:nvSpPr>
        <p:spPr>
          <a:xfrm>
            <a:off x="1139430" y="2146627"/>
            <a:ext cx="1268168" cy="661499"/>
          </a:xfrm>
          <a:prstGeom prst="chevron">
            <a:avLst>
              <a:gd name="adj" fmla="val 2702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ts val="2380"/>
              </a:lnSpc>
              <a:defRPr/>
            </a:pPr>
            <a:r>
              <a:rPr lang="en-US" dirty="0" smtClean="0">
                <a:solidFill>
                  <a:prstClr val="white"/>
                </a:solidFill>
                <a:latin typeface="Source Sans Pro"/>
                <a:cs typeface="Source Sans Pro"/>
              </a:rPr>
              <a:t>July TBD</a:t>
            </a:r>
            <a:endParaRPr lang="en-US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52" name="Chevron 51"/>
          <p:cNvSpPr/>
          <p:nvPr/>
        </p:nvSpPr>
        <p:spPr>
          <a:xfrm>
            <a:off x="1139430" y="3092615"/>
            <a:ext cx="1268168" cy="661499"/>
          </a:xfrm>
          <a:prstGeom prst="chevron">
            <a:avLst>
              <a:gd name="adj" fmla="val 2702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ts val="2380"/>
              </a:lnSpc>
              <a:defRPr/>
            </a:pPr>
            <a:r>
              <a:rPr lang="en-AU" dirty="0" smtClean="0">
                <a:solidFill>
                  <a:prstClr val="white"/>
                </a:solidFill>
                <a:latin typeface="Source Sans Pro"/>
                <a:cs typeface="Source Sans Pro"/>
              </a:rPr>
              <a:t>August 3-17</a:t>
            </a:r>
            <a:endParaRPr lang="en-US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sp>
        <p:nvSpPr>
          <p:cNvPr id="53" name="Chevron 52"/>
          <p:cNvSpPr/>
          <p:nvPr/>
        </p:nvSpPr>
        <p:spPr>
          <a:xfrm>
            <a:off x="1139430" y="4038603"/>
            <a:ext cx="1268168" cy="661499"/>
          </a:xfrm>
          <a:prstGeom prst="chevron">
            <a:avLst>
              <a:gd name="adj" fmla="val 2702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lnSpc>
                <a:spcPts val="2380"/>
              </a:lnSpc>
              <a:defRPr/>
            </a:pPr>
            <a:r>
              <a:rPr lang="en-AU" dirty="0" smtClean="0">
                <a:solidFill>
                  <a:prstClr val="white"/>
                </a:solidFill>
                <a:latin typeface="Source Sans Pro"/>
                <a:cs typeface="Source Sans Pro"/>
              </a:rPr>
              <a:t>August 30</a:t>
            </a:r>
            <a:endParaRPr lang="en-US" dirty="0">
              <a:solidFill>
                <a:prstClr val="white"/>
              </a:solidFill>
              <a:latin typeface="Source Sans Pro"/>
              <a:cs typeface="Source Sans Pro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2674241" y="2096762"/>
            <a:ext cx="5869684" cy="742563"/>
            <a:chOff x="3238330" y="1174483"/>
            <a:chExt cx="5327651" cy="742563"/>
          </a:xfrm>
        </p:grpSpPr>
        <p:sp>
          <p:nvSpPr>
            <p:cNvPr id="55" name="TextBox 54"/>
            <p:cNvSpPr txBox="1"/>
            <p:nvPr/>
          </p:nvSpPr>
          <p:spPr>
            <a:xfrm>
              <a:off x="3238330" y="1174483"/>
              <a:ext cx="3888483" cy="318036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chemeClr val="accent3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Working Party Sessions</a:t>
              </a:r>
              <a:endParaRPr lang="en-AU" sz="1600" b="1" dirty="0">
                <a:solidFill>
                  <a:schemeClr val="accent3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56" name="TextBox 55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Working Party sessions with Westlake to be scheduled during the weeks of 6 July and 27 July, if necessary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674241" y="3155398"/>
            <a:ext cx="5327651" cy="527120"/>
            <a:chOff x="3238330" y="1174483"/>
            <a:chExt cx="5327651" cy="527120"/>
          </a:xfrm>
        </p:grpSpPr>
        <p:sp>
          <p:nvSpPr>
            <p:cNvPr id="58" name="TextBox 57"/>
            <p:cNvSpPr txBox="1"/>
            <p:nvPr/>
          </p:nvSpPr>
          <p:spPr>
            <a:xfrm>
              <a:off x="3238330" y="1174483"/>
              <a:ext cx="2405759" cy="318036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chemeClr val="accent4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Public Comment</a:t>
              </a:r>
              <a:endParaRPr lang="en-AU" sz="1600" b="1" dirty="0">
                <a:solidFill>
                  <a:schemeClr val="accent4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Community review of Report of Public Comments Received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680591" y="4085583"/>
            <a:ext cx="5327651" cy="525068"/>
            <a:chOff x="3238330" y="1176535"/>
            <a:chExt cx="5327651" cy="525068"/>
          </a:xfrm>
        </p:grpSpPr>
        <p:sp>
          <p:nvSpPr>
            <p:cNvPr id="61" name="TextBox 60"/>
            <p:cNvSpPr txBox="1"/>
            <p:nvPr/>
          </p:nvSpPr>
          <p:spPr>
            <a:xfrm>
              <a:off x="3238330" y="1176535"/>
              <a:ext cx="3291583" cy="313932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chemeClr val="accent5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Final Report</a:t>
              </a:r>
              <a:endParaRPr lang="en-AU" sz="1600" b="1" dirty="0">
                <a:solidFill>
                  <a:schemeClr val="accent5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Final report published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690116" y="5028558"/>
            <a:ext cx="5327651" cy="740511"/>
            <a:chOff x="3238330" y="1176535"/>
            <a:chExt cx="5327651" cy="740511"/>
          </a:xfrm>
        </p:grpSpPr>
        <p:sp>
          <p:nvSpPr>
            <p:cNvPr id="21" name="TextBox 20"/>
            <p:cNvSpPr txBox="1"/>
            <p:nvPr/>
          </p:nvSpPr>
          <p:spPr>
            <a:xfrm>
              <a:off x="3238330" y="1176535"/>
              <a:ext cx="5327651" cy="313932"/>
            </a:xfrm>
            <a:prstGeom prst="rect">
              <a:avLst/>
            </a:prstGeom>
            <a:noFill/>
          </p:spPr>
          <p:txBody>
            <a:bodyPr wrap="square" lIns="27000" rIns="27000" anchor="ctr">
              <a:spAutoFit/>
            </a:bodyPr>
            <a:lstStyle/>
            <a:p>
              <a:pPr defTabSz="457082" eaLnBrk="1" fontAlgn="auto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AU" sz="1600" b="1" dirty="0" smtClean="0">
                  <a:solidFill>
                    <a:schemeClr val="accent5"/>
                  </a:solidFill>
                  <a:latin typeface="Source Sans Pro" panose="020B0503030403020204" pitchFamily="34" charset="0"/>
                  <a:ea typeface="Segoe UI" panose="020B0502040204020203" pitchFamily="34" charset="0"/>
                  <a:cs typeface="Segoe UI Semilight" panose="020B0402040204020203" pitchFamily="34" charset="0"/>
                </a:rPr>
                <a:t>Update the SIC</a:t>
              </a:r>
              <a:endParaRPr lang="en-AU" sz="1600" b="1" dirty="0">
                <a:solidFill>
                  <a:schemeClr val="accent5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3244681" y="1393826"/>
              <a:ext cx="53213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7000" rIns="27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dirty="0" smtClean="0">
                  <a:solidFill>
                    <a:srgbClr val="0A304B"/>
                  </a:solidFill>
                  <a:latin typeface="Source Sans Pro"/>
                  <a:cs typeface="Source Sans Pro"/>
                </a:rPr>
                <a:t>Information on the status of the GNSO Review Working Party will be provided to the SIC</a:t>
              </a:r>
              <a:endParaRPr lang="id-ID" sz="1400" dirty="0">
                <a:solidFill>
                  <a:srgbClr val="0A304B"/>
                </a:solidFill>
                <a:latin typeface="Source Sans Pro"/>
                <a:cs typeface="Source Sans Pro"/>
              </a:endParaRPr>
            </a:p>
          </p:txBody>
        </p:sp>
      </p:grpSp>
      <p:sp>
        <p:nvSpPr>
          <p:cNvPr id="6" name="Rounded Rectangular Callout 5"/>
          <p:cNvSpPr/>
          <p:nvPr/>
        </p:nvSpPr>
        <p:spPr>
          <a:xfrm>
            <a:off x="1139430" y="5028559"/>
            <a:ext cx="1268168" cy="740510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Source Sans Pro"/>
              </a:rPr>
              <a:t>April 24-26 &amp; June 19</a:t>
            </a:r>
            <a:endParaRPr lang="en-US" sz="1600" dirty="0">
              <a:solidFill>
                <a:schemeClr val="bg1"/>
              </a:solidFill>
              <a:latin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174416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Review Statistics</a:t>
            </a:r>
            <a:endParaRPr lang="en-US" dirty="0"/>
          </a:p>
        </p:txBody>
      </p:sp>
      <p:grpSp>
        <p:nvGrpSpPr>
          <p:cNvPr id="74" name="Group 73"/>
          <p:cNvGrpSpPr/>
          <p:nvPr/>
        </p:nvGrpSpPr>
        <p:grpSpPr>
          <a:xfrm>
            <a:off x="468793" y="1938026"/>
            <a:ext cx="2579207" cy="1681474"/>
            <a:chOff x="408227" y="1213404"/>
            <a:chExt cx="1955927" cy="1394847"/>
          </a:xfrm>
        </p:grpSpPr>
        <p:sp>
          <p:nvSpPr>
            <p:cNvPr id="53" name="Rectangle 52"/>
            <p:cNvSpPr/>
            <p:nvPr/>
          </p:nvSpPr>
          <p:spPr>
            <a:xfrm>
              <a:off x="408227" y="1213404"/>
              <a:ext cx="1955927" cy="1394847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8227" y="1254476"/>
              <a:ext cx="1955927" cy="8935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178 completed online questionnaire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300 started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60% completion rate</a:t>
              </a:r>
              <a:endParaRPr lang="en-US" sz="1600" dirty="0">
                <a:solidFill>
                  <a:srgbClr val="FFFFFF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3428870" y="1931632"/>
            <a:ext cx="2579207" cy="1681474"/>
            <a:chOff x="3348765" y="1208100"/>
            <a:chExt cx="1955927" cy="1394847"/>
          </a:xfrm>
        </p:grpSpPr>
        <p:sp>
          <p:nvSpPr>
            <p:cNvPr id="66" name="Rectangle 65"/>
            <p:cNvSpPr/>
            <p:nvPr/>
          </p:nvSpPr>
          <p:spPr>
            <a:xfrm>
              <a:off x="3348765" y="1208100"/>
              <a:ext cx="1955927" cy="1394847"/>
            </a:xfrm>
            <a:prstGeom prst="rect">
              <a:avLst/>
            </a:prstGeom>
            <a:solidFill>
              <a:schemeClr val="accent3">
                <a:alpha val="8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348765" y="1254476"/>
              <a:ext cx="1955927" cy="472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sz="15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40 one on one  interviews</a:t>
              </a:r>
              <a:endParaRPr lang="en-US" sz="1500" dirty="0">
                <a:solidFill>
                  <a:srgbClr val="FFFFFF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388947" y="1968488"/>
            <a:ext cx="2579207" cy="1631961"/>
            <a:chOff x="6328381" y="1185456"/>
            <a:chExt cx="1955927" cy="1422795"/>
          </a:xfrm>
        </p:grpSpPr>
        <p:sp>
          <p:nvSpPr>
            <p:cNvPr id="69" name="Rectangle 68"/>
            <p:cNvSpPr/>
            <p:nvPr/>
          </p:nvSpPr>
          <p:spPr>
            <a:xfrm>
              <a:off x="6328381" y="1213404"/>
              <a:ext cx="1955927" cy="1394847"/>
            </a:xfrm>
            <a:prstGeom prst="rect">
              <a:avLst/>
            </a:prstGeom>
            <a:solidFill>
              <a:schemeClr val="accent4">
                <a:alpha val="78000"/>
              </a:schemeClr>
            </a:solidFill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328381" y="1185456"/>
              <a:ext cx="1955927" cy="1287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4300" indent="-114300">
                <a:buFont typeface="Arial"/>
                <a:buChar char="•"/>
              </a:pPr>
              <a:r>
                <a:rPr lang="en-US" sz="15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Westlake’s work in process</a:t>
              </a:r>
            </a:p>
            <a:p>
              <a:pPr marL="114300" indent="-114300">
                <a:buFont typeface="Arial"/>
                <a:buChar char="•"/>
              </a:pPr>
              <a:r>
                <a:rPr lang="en-US" sz="15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5 written comments  from WP members</a:t>
              </a:r>
            </a:p>
            <a:p>
              <a:pPr marL="114300" indent="-114300">
                <a:buFont typeface="Arial"/>
                <a:buChar char="•"/>
              </a:pPr>
              <a:r>
                <a:rPr lang="en-US" sz="15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21 participants in working session on 3 March</a:t>
              </a:r>
              <a:endParaRPr lang="en-US" sz="1500" dirty="0">
                <a:solidFill>
                  <a:srgbClr val="FFFFFF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68793" y="4429181"/>
            <a:ext cx="2579207" cy="1681474"/>
            <a:chOff x="408227" y="1213404"/>
            <a:chExt cx="1955927" cy="1394847"/>
          </a:xfrm>
        </p:grpSpPr>
        <p:sp>
          <p:nvSpPr>
            <p:cNvPr id="76" name="Rectangle 75"/>
            <p:cNvSpPr/>
            <p:nvPr/>
          </p:nvSpPr>
          <p:spPr>
            <a:xfrm>
              <a:off x="408227" y="1213404"/>
              <a:ext cx="1955927" cy="1394847"/>
            </a:xfrm>
            <a:prstGeom prst="rect">
              <a:avLst/>
            </a:prstGeom>
            <a:solidFill>
              <a:schemeClr val="accent5">
                <a:alpha val="81000"/>
              </a:schemeClr>
            </a:solidFill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08227" y="1255598"/>
              <a:ext cx="1955927" cy="689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15 GNSO Working Party Meetings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21 GNSO members</a:t>
              </a:r>
              <a:endParaRPr lang="en-US" sz="1600" dirty="0">
                <a:solidFill>
                  <a:srgbClr val="FFFFFF"/>
                </a:solidFill>
                <a:latin typeface="Source Sans Pro"/>
                <a:cs typeface="Source Sans Pro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428870" y="4434389"/>
            <a:ext cx="2579207" cy="1681473"/>
            <a:chOff x="3348765" y="1213404"/>
            <a:chExt cx="1955927" cy="1394847"/>
          </a:xfrm>
        </p:grpSpPr>
        <p:sp>
          <p:nvSpPr>
            <p:cNvPr id="80" name="Rectangle 79"/>
            <p:cNvSpPr/>
            <p:nvPr/>
          </p:nvSpPr>
          <p:spPr>
            <a:xfrm>
              <a:off x="3348765" y="1213404"/>
              <a:ext cx="1955927" cy="1394847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348765" y="1253230"/>
              <a:ext cx="1955927" cy="1097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3 webinars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14 presentations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2 blogs</a:t>
              </a:r>
              <a:r>
                <a:rPr lang="en-US" sz="1600" dirty="0">
                  <a:solidFill>
                    <a:srgbClr val="FFFFFF"/>
                  </a:solidFill>
                  <a:latin typeface="Source Sans Pro"/>
                  <a:cs typeface="Source Sans Pro"/>
                </a:rPr>
                <a:t> </a:t>
              </a: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+ 2 videos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3,000 brochures &amp; postcards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388947" y="4444299"/>
            <a:ext cx="2579207" cy="1692772"/>
            <a:chOff x="6328381" y="1210801"/>
            <a:chExt cx="1955927" cy="1404219"/>
          </a:xfrm>
        </p:grpSpPr>
        <p:sp>
          <p:nvSpPr>
            <p:cNvPr id="84" name="Rectangle 83"/>
            <p:cNvSpPr/>
            <p:nvPr/>
          </p:nvSpPr>
          <p:spPr>
            <a:xfrm>
              <a:off x="6328381" y="1213404"/>
              <a:ext cx="1955927" cy="1394847"/>
            </a:xfrm>
            <a:prstGeom prst="rect">
              <a:avLst/>
            </a:prstGeom>
            <a:solidFill>
              <a:schemeClr val="accent6">
                <a:alpha val="80000"/>
              </a:schemeClr>
            </a:solidFill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328381" y="1210801"/>
              <a:ext cx="1955927" cy="1404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1,709 views of Announcements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2,957 blog views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 smtClean="0">
                  <a:solidFill>
                    <a:srgbClr val="FFFFFF"/>
                  </a:solidFill>
                  <a:latin typeface="Source Sans Pro"/>
                  <a:cs typeface="Source Sans Pro"/>
                </a:rPr>
                <a:t>446 visits to community wiki</a:t>
              </a:r>
            </a:p>
            <a:p>
              <a:pPr marL="285750" indent="-285750">
                <a:buFont typeface="Arial"/>
                <a:buChar char="•"/>
              </a:pPr>
              <a:endParaRPr lang="en-US" sz="1200" dirty="0">
                <a:solidFill>
                  <a:srgbClr val="FFFFFF"/>
                </a:solidFill>
                <a:latin typeface="Source Sans Pro"/>
                <a:cs typeface="Source Sans Pro"/>
              </a:endParaRPr>
            </a:p>
            <a:p>
              <a:r>
                <a:rPr lang="en-US" sz="1200" dirty="0">
                  <a:solidFill>
                    <a:srgbClr val="FFFFFF"/>
                  </a:solidFill>
                  <a:latin typeface="Source Sans Pro"/>
                  <a:cs typeface="Source Sans Pro"/>
                </a:rPr>
                <a:t>(as of Jan 2015)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468793" y="1609194"/>
            <a:ext cx="2579207" cy="369953"/>
          </a:xfrm>
          <a:prstGeom prst="rect">
            <a:avLst/>
          </a:prstGeom>
          <a:solidFill>
            <a:srgbClr val="15649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360 Assessment</a:t>
            </a:r>
            <a:endParaRPr lang="en-US" sz="2000" b="1" dirty="0"/>
          </a:p>
        </p:txBody>
      </p:sp>
      <p:sp>
        <p:nvSpPr>
          <p:cNvPr id="28" name="Rectangle 27"/>
          <p:cNvSpPr/>
          <p:nvPr/>
        </p:nvSpPr>
        <p:spPr>
          <a:xfrm>
            <a:off x="3428870" y="1609194"/>
            <a:ext cx="2579207" cy="369953"/>
          </a:xfrm>
          <a:prstGeom prst="rect">
            <a:avLst/>
          </a:prstGeom>
          <a:solidFill>
            <a:srgbClr val="145052"/>
          </a:solidFill>
          <a:ln w="19050" cmpd="sng">
            <a:solidFill>
              <a:srgbClr val="1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Interviews</a:t>
            </a:r>
            <a:endParaRPr lang="en-US" sz="2000" b="1" dirty="0"/>
          </a:p>
        </p:txBody>
      </p:sp>
      <p:sp>
        <p:nvSpPr>
          <p:cNvPr id="29" name="Rectangle 28"/>
          <p:cNvSpPr/>
          <p:nvPr/>
        </p:nvSpPr>
        <p:spPr>
          <a:xfrm>
            <a:off x="6388947" y="1609194"/>
            <a:ext cx="2579207" cy="369953"/>
          </a:xfrm>
          <a:prstGeom prst="rect">
            <a:avLst/>
          </a:prstGeom>
          <a:solidFill>
            <a:srgbClr val="BA7132"/>
          </a:solidFill>
          <a:ln>
            <a:solidFill>
              <a:srgbClr val="B871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Working Text</a:t>
            </a:r>
            <a:endParaRPr lang="en-US" sz="2000" b="1" dirty="0"/>
          </a:p>
        </p:txBody>
      </p:sp>
      <p:sp>
        <p:nvSpPr>
          <p:cNvPr id="30" name="Rectangle 29"/>
          <p:cNvSpPr/>
          <p:nvPr/>
        </p:nvSpPr>
        <p:spPr>
          <a:xfrm>
            <a:off x="468793" y="4089400"/>
            <a:ext cx="2579207" cy="369953"/>
          </a:xfrm>
          <a:prstGeom prst="rect">
            <a:avLst/>
          </a:prstGeom>
          <a:solidFill>
            <a:srgbClr val="A34729"/>
          </a:solidFill>
          <a:ln>
            <a:solidFill>
              <a:srgbClr val="A147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WP Meetings</a:t>
            </a:r>
            <a:endParaRPr lang="en-US" sz="2000" b="1" dirty="0"/>
          </a:p>
        </p:txBody>
      </p:sp>
      <p:sp>
        <p:nvSpPr>
          <p:cNvPr id="31" name="Rectangle 30"/>
          <p:cNvSpPr/>
          <p:nvPr/>
        </p:nvSpPr>
        <p:spPr>
          <a:xfrm>
            <a:off x="3428870" y="4089400"/>
            <a:ext cx="2579207" cy="369953"/>
          </a:xfrm>
          <a:prstGeom prst="rect">
            <a:avLst/>
          </a:prstGeom>
          <a:solidFill>
            <a:srgbClr val="092F4B"/>
          </a:solidFill>
          <a:ln>
            <a:solidFill>
              <a:srgbClr val="0B2F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Outreach</a:t>
            </a:r>
            <a:endParaRPr lang="en-US" sz="2000" b="1" dirty="0"/>
          </a:p>
        </p:txBody>
      </p:sp>
      <p:sp>
        <p:nvSpPr>
          <p:cNvPr id="32" name="Rectangle 31"/>
          <p:cNvSpPr/>
          <p:nvPr/>
        </p:nvSpPr>
        <p:spPr>
          <a:xfrm>
            <a:off x="6388947" y="4089400"/>
            <a:ext cx="2579207" cy="369953"/>
          </a:xfrm>
          <a:prstGeom prst="rect">
            <a:avLst/>
          </a:prstGeom>
          <a:solidFill>
            <a:srgbClr val="15538C"/>
          </a:solidFill>
          <a:ln>
            <a:solidFill>
              <a:srgbClr val="1854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Engagement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5027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38598" y="736024"/>
            <a:ext cx="6405402" cy="2249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 dirty="0">
              <a:solidFill>
                <a:prstClr val="white"/>
              </a:solidFill>
            </a:endParaRPr>
          </a:p>
        </p:txBody>
      </p:sp>
      <p:sp>
        <p:nvSpPr>
          <p:cNvPr id="8" name="Text Placeholder 33"/>
          <p:cNvSpPr txBox="1">
            <a:spLocks/>
          </p:cNvSpPr>
          <p:nvPr/>
        </p:nvSpPr>
        <p:spPr bwMode="auto">
          <a:xfrm>
            <a:off x="2968430" y="1709544"/>
            <a:ext cx="4808999" cy="39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AU" sz="2800" b="1" dirty="0">
                <a:solidFill>
                  <a:schemeClr val="bg1"/>
                </a:solidFill>
                <a:latin typeface="Source Sans Pro" charset="0"/>
                <a:ea typeface="Segoe UI" charset="0"/>
                <a:cs typeface="Segoe UI Semilight" charset="0"/>
              </a:rPr>
              <a:t>Thank You and Questions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" y="736024"/>
            <a:ext cx="2693114" cy="22492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32" name="Text Placeholder 32"/>
          <p:cNvSpPr txBox="1">
            <a:spLocks/>
          </p:cNvSpPr>
          <p:nvPr/>
        </p:nvSpPr>
        <p:spPr>
          <a:xfrm>
            <a:off x="1105838" y="3256787"/>
            <a:ext cx="3442411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4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  <a:hlinkClick r:id="rId3"/>
              </a:rPr>
              <a:t>GNSO Review Working Party Home Page</a:t>
            </a:r>
            <a:endParaRPr lang="en-US" sz="14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3" name="Text Placeholder 32">
            <a:hlinkClick r:id="rId4"/>
          </p:cNvPr>
          <p:cNvSpPr txBox="1">
            <a:spLocks/>
          </p:cNvSpPr>
          <p:nvPr/>
        </p:nvSpPr>
        <p:spPr>
          <a:xfrm>
            <a:off x="1105838" y="3905603"/>
            <a:ext cx="3262961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endParaRPr lang="en-US" sz="18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9" name="Titl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Useful Links and Q&amp;A</a:t>
            </a:r>
            <a:endParaRPr lang="en-US" dirty="0"/>
          </a:p>
        </p:txBody>
      </p:sp>
      <p:pic>
        <p:nvPicPr>
          <p:cNvPr id="40" name="Picture 39" descr="ICANN_Logo_W.eps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82" y="921876"/>
            <a:ext cx="2366915" cy="1837061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26350" y="3198147"/>
            <a:ext cx="440550" cy="4339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424375" y="3837422"/>
            <a:ext cx="442526" cy="4458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1127613" y="3907937"/>
            <a:ext cx="3442411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4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  <a:hlinkClick r:id="rId4"/>
              </a:rPr>
              <a:t>Independent Examiner Information</a:t>
            </a:r>
            <a:endParaRPr lang="en-US" sz="14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422400" y="4488572"/>
            <a:ext cx="444502" cy="4339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Placeholder 32"/>
          <p:cNvSpPr txBox="1">
            <a:spLocks/>
          </p:cNvSpPr>
          <p:nvPr/>
        </p:nvSpPr>
        <p:spPr>
          <a:xfrm>
            <a:off x="1137512" y="4547212"/>
            <a:ext cx="3820201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4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  <a:hlinkClick r:id="rId6"/>
              </a:rPr>
              <a:t>Working Text and 360 Assessment Responses</a:t>
            </a:r>
            <a:endParaRPr lang="en-US" sz="14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432299" y="5127847"/>
            <a:ext cx="434603" cy="4339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1135537" y="5815862"/>
            <a:ext cx="3820201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4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  <a:hlinkClick r:id="rId7"/>
              </a:rPr>
              <a:t>GNSO Review Working Party Activities, Milestones and Statistics</a:t>
            </a:r>
            <a:endParaRPr lang="en-US" sz="14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442199" y="5755247"/>
            <a:ext cx="434603" cy="4339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Placeholder 32"/>
          <p:cNvSpPr txBox="1">
            <a:spLocks/>
          </p:cNvSpPr>
          <p:nvPr/>
        </p:nvSpPr>
        <p:spPr>
          <a:xfrm>
            <a:off x="1147412" y="5174612"/>
            <a:ext cx="3820201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4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  <a:hlinkClick r:id="rId8"/>
              </a:rPr>
              <a:t>GNSO Review Working Party Comments to Westlake's Working Text</a:t>
            </a:r>
            <a:endParaRPr lang="en-US" sz="14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23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CANN Template">
      <a:dk1>
        <a:srgbClr val="0A1F24"/>
      </a:dk1>
      <a:lt1>
        <a:sysClr val="window" lastClr="FFFFFF"/>
      </a:lt1>
      <a:dk2>
        <a:srgbClr val="1A87C9"/>
      </a:dk2>
      <a:lt2>
        <a:srgbClr val="EEECE1"/>
      </a:lt2>
      <a:accent1>
        <a:srgbClr val="1A87C9"/>
      </a:accent1>
      <a:accent2>
        <a:srgbClr val="0D436C"/>
      </a:accent2>
      <a:accent3>
        <a:srgbClr val="1B6F74"/>
      </a:accent3>
      <a:accent4>
        <a:srgbClr val="EA903A"/>
      </a:accent4>
      <a:accent5>
        <a:srgbClr val="DB6033"/>
      </a:accent5>
      <a:accent6>
        <a:srgbClr val="1768B1"/>
      </a:accent6>
      <a:hlink>
        <a:srgbClr val="1D98D3"/>
      </a:hlink>
      <a:folHlink>
        <a:srgbClr val="427BB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Source Sans Pro"/>
            <a:cs typeface="Source Sans Pro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5891</TotalTime>
  <Words>665</Words>
  <Application>Microsoft Macintosh PowerPoint</Application>
  <PresentationFormat>On-screen Show (4:3)</PresentationFormat>
  <Paragraphs>100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GNSO Review Timeline (revised 9 March)</vt:lpstr>
      <vt:lpstr>Next Steps</vt:lpstr>
      <vt:lpstr>Next Steps (cont’d)</vt:lpstr>
      <vt:lpstr>Review Statistics</vt:lpstr>
      <vt:lpstr>Useful Links and 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</dc:creator>
  <cp:lastModifiedBy>Marika Konings</cp:lastModifiedBy>
  <cp:revision>176</cp:revision>
  <cp:lastPrinted>2015-01-14T03:55:09Z</cp:lastPrinted>
  <dcterms:created xsi:type="dcterms:W3CDTF">2015-01-07T16:11:05Z</dcterms:created>
  <dcterms:modified xsi:type="dcterms:W3CDTF">2015-03-19T17:29:04Z</dcterms:modified>
</cp:coreProperties>
</file>