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40" r:id="rId2"/>
    <p:sldId id="545" r:id="rId3"/>
    <p:sldId id="541" r:id="rId4"/>
    <p:sldId id="429" r:id="rId5"/>
    <p:sldId id="422" r:id="rId6"/>
    <p:sldId id="381" r:id="rId7"/>
    <p:sldId id="546" r:id="rId8"/>
    <p:sldId id="40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Howell" initials="MH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EDEDE"/>
    <a:srgbClr val="002B49"/>
    <a:srgbClr val="9C240F"/>
    <a:srgbClr val="CB460F"/>
    <a:srgbClr val="FA5B36"/>
    <a:srgbClr val="0E4B91"/>
    <a:srgbClr val="18548A"/>
    <a:srgbClr val="15538C"/>
    <a:srgbClr val="0B2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99" autoAdjust="0"/>
    <p:restoredTop sz="94101" autoAdjust="0"/>
  </p:normalViewPr>
  <p:slideViewPr>
    <p:cSldViewPr snapToGrid="0" snapToObjects="1">
      <p:cViewPr varScale="1">
        <p:scale>
          <a:sx n="120" d="100"/>
          <a:sy n="120" d="100"/>
        </p:scale>
        <p:origin x="1152" y="176"/>
      </p:cViewPr>
      <p:guideLst>
        <p:guide orient="horz" pos="14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3894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13CC-A6A6-524A-A0F8-DAB9B298E3B6}" type="datetimeFigureOut">
              <a:rPr lang="en-US" smtClean="0"/>
              <a:t>3/5/19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ED518-EFD6-E34B-989E-6B6564A75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00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614CD-FA73-DF49-AA13-A5EF746D725A}" type="datetimeFigureOut">
              <a:rPr lang="en-US" smtClean="0"/>
              <a:t>3/5/19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02FF9-4628-B146-9948-95257A430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994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hyperlink" Target="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://www.flickr.com/photos/icann" TargetMode="External"/><Relationship Id="rId7" Type="http://schemas.openxmlformats.org/officeDocument/2006/relationships/hyperlink" Target="linkedin.com/company/icann" TargetMode="External"/><Relationship Id="rId12" Type="http://schemas.openxmlformats.org/officeDocument/2006/relationships/hyperlink" Target="http://www.facebook.com/icannorg" TargetMode="External"/><Relationship Id="rId17" Type="http://schemas.openxmlformats.org/officeDocument/2006/relationships/hyperlink" Target="http://www.youtube.com/icannnews" TargetMode="External"/><Relationship Id="rId2" Type="http://schemas.openxmlformats.org/officeDocument/2006/relationships/image" Target="../media/image19.emf"/><Relationship Id="rId16" Type="http://schemas.openxmlformats.org/officeDocument/2006/relationships/image" Target="../media/image24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20.png"/><Relationship Id="rId15" Type="http://schemas.openxmlformats.org/officeDocument/2006/relationships/hyperlink" Target="youtube.com/user/ICANNnews" TargetMode="External"/><Relationship Id="rId10" Type="http://schemas.openxmlformats.org/officeDocument/2006/relationships/hyperlink" Target="twitter.com/icann" TargetMode="External"/><Relationship Id="rId19" Type="http://schemas.openxmlformats.org/officeDocument/2006/relationships/image" Target="../media/image25.png"/><Relationship Id="rId4" Type="http://schemas.openxmlformats.org/officeDocument/2006/relationships/hyperlink" Target="flickr.com/photos/icann" TargetMode="External"/><Relationship Id="rId9" Type="http://schemas.openxmlformats.org/officeDocument/2006/relationships/hyperlink" Target="https://twitter.com/icann" TargetMode="External"/><Relationship Id="rId14" Type="http://schemas.openxmlformats.org/officeDocument/2006/relationships/image" Target="../media/image23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540496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374904" y="775252"/>
            <a:ext cx="8540496" cy="542676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"/>
              <a:defRPr sz="2400">
                <a:solidFill>
                  <a:srgbClr val="000000"/>
                </a:solidFill>
              </a:defRPr>
            </a:lvl1pPr>
            <a:lvl2pPr marL="798513" indent="-341313">
              <a:spcBef>
                <a:spcPts val="500"/>
              </a:spcBef>
              <a:buSzPct val="75000"/>
              <a:buFont typeface="Wingdings" panose="05000000000000000000" pitchFamily="2" charset="2"/>
              <a:buChar char=""/>
              <a:defRPr sz="2000">
                <a:solidFill>
                  <a:srgbClr val="000000"/>
                </a:solidFill>
              </a:defRPr>
            </a:lvl2pPr>
            <a:lvl3pPr marL="1255713" indent="-341313"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>
              <a:defRPr sz="1900">
                <a:solidFill>
                  <a:srgbClr val="000000"/>
                </a:solidFill>
              </a:defRPr>
            </a:lvl4pPr>
            <a:lvl5pPr>
              <a:defRPr sz="19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Place text here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 bullet</a:t>
            </a:r>
          </a:p>
        </p:txBody>
      </p:sp>
    </p:spTree>
    <p:extLst>
      <p:ext uri="{BB962C8B-B14F-4D97-AF65-F5344CB8AC3E}">
        <p14:creationId xmlns:p14="http://schemas.microsoft.com/office/powerpoint/2010/main" val="72130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0726" y="0"/>
            <a:ext cx="7744845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3600" b="1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0725" y="3562904"/>
            <a:ext cx="811987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725" y="4252817"/>
            <a:ext cx="8119872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10725" y="4553317"/>
            <a:ext cx="8119872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6999" y="5507609"/>
            <a:ext cx="1189827" cy="949200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10725" y="2854692"/>
            <a:ext cx="811987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264802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0724" y="0"/>
            <a:ext cx="7744845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0723" y="3562904"/>
            <a:ext cx="811987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723" y="4252817"/>
            <a:ext cx="8119872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10723" y="4544352"/>
            <a:ext cx="8119872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1992" y="5512926"/>
            <a:ext cx="1193800" cy="952500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10723" y="2854692"/>
            <a:ext cx="811987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3425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0" y="6124511"/>
            <a:ext cx="1790417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878697" y="6124511"/>
            <a:ext cx="6693408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834554" y="3552825"/>
            <a:ext cx="0" cy="2529961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 rot="16200000">
            <a:off x="1834554" y="3494144"/>
            <a:ext cx="121764" cy="121764"/>
          </a:xfrm>
          <a:prstGeom prst="arc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895439" y="3494144"/>
            <a:ext cx="6691671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76" y="4878249"/>
            <a:ext cx="1189829" cy="949200"/>
          </a:xfrm>
          <a:prstGeom prst="rect">
            <a:avLst/>
          </a:prstGeom>
        </p:spPr>
      </p:pic>
      <p:sp>
        <p:nvSpPr>
          <p:cNvPr id="12" name="Title 2"/>
          <p:cNvSpPr>
            <a:spLocks noGrp="1"/>
          </p:cNvSpPr>
          <p:nvPr>
            <p:ph type="title" hasCustomPrompt="1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3600" b="1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01667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 Decor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0" y="6124511"/>
            <a:ext cx="17904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1878697" y="6124511"/>
            <a:ext cx="66934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 userDrawn="1"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1834554" y="3552825"/>
            <a:ext cx="0" cy="252996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 userDrawn="1"/>
        </p:nvSpPr>
        <p:spPr>
          <a:xfrm rot="16200000">
            <a:off x="1834554" y="3494144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1895439" y="3494144"/>
            <a:ext cx="6691671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05" y="4878249"/>
            <a:ext cx="1193800" cy="952500"/>
          </a:xfrm>
          <a:prstGeom prst="rect">
            <a:avLst/>
          </a:prstGeom>
        </p:spPr>
      </p:pic>
      <p:sp>
        <p:nvSpPr>
          <p:cNvPr id="22" name="Title 2"/>
          <p:cNvSpPr>
            <a:spLocks noGrp="1"/>
          </p:cNvSpPr>
          <p:nvPr>
            <p:ph type="title" hasCustomPrompt="1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62034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470922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8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-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8288" y="615707"/>
            <a:ext cx="9180576" cy="570585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550435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7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No Header/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391409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8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329943"/>
            <a:ext cx="9144000" cy="528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 flipH="1">
            <a:off x="0" y="608083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23477"/>
            <a:ext cx="4598988" cy="568767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0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2422" y="585223"/>
            <a:ext cx="9286433" cy="6225367"/>
            <a:chOff x="2422" y="585223"/>
            <a:chExt cx="9286433" cy="6225367"/>
          </a:xfrm>
        </p:grpSpPr>
        <p:sp>
          <p:nvSpPr>
            <p:cNvPr id="17" name="Oval 16"/>
            <p:cNvSpPr/>
            <p:nvPr userDrawn="1"/>
          </p:nvSpPr>
          <p:spPr>
            <a:xfrm>
              <a:off x="395490" y="585223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 flipH="1">
              <a:off x="2422" y="608083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H="1">
              <a:off x="462492" y="608083"/>
              <a:ext cx="8681508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7744" y="6460580"/>
              <a:ext cx="368521" cy="293992"/>
            </a:xfrm>
            <a:prstGeom prst="rect">
              <a:avLst/>
            </a:prstGeom>
          </p:spPr>
        </p:pic>
        <p:sp>
          <p:nvSpPr>
            <p:cNvPr id="34" name="Oval 33"/>
            <p:cNvSpPr/>
            <p:nvPr userDrawn="1"/>
          </p:nvSpPr>
          <p:spPr>
            <a:xfrm>
              <a:off x="395490" y="6297687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 userDrawn="1"/>
          </p:nvCxnSpPr>
          <p:spPr>
            <a:xfrm flipH="1">
              <a:off x="2422" y="6320547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 flipH="1">
              <a:off x="462491" y="6320547"/>
              <a:ext cx="821795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 userDrawn="1"/>
          </p:nvSpPr>
          <p:spPr>
            <a:xfrm flipH="1">
              <a:off x="8705212" y="6297687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 userDrawn="1"/>
          </p:nvCxnSpPr>
          <p:spPr>
            <a:xfrm>
              <a:off x="8772211" y="6320547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lide Number Placeholder 5"/>
            <p:cNvSpPr txBox="1">
              <a:spLocks/>
            </p:cNvSpPr>
            <p:nvPr userDrawn="1"/>
          </p:nvSpPr>
          <p:spPr>
            <a:xfrm>
              <a:off x="8493978" y="6445465"/>
              <a:ext cx="794877" cy="36512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dirty="0">
                  <a:solidFill>
                    <a:srgbClr val="002B49"/>
                  </a:solidFill>
                  <a:latin typeface="Arial"/>
                  <a:cs typeface="Arial"/>
                </a:rPr>
                <a:t>   | </a:t>
              </a:r>
              <a:fld id="{D43A6F16-D3CF-4F46-B6D9-B3CAB1B87938}" type="slidenum">
                <a:rPr lang="en-US" sz="1200" smtClean="0">
                  <a:solidFill>
                    <a:srgbClr val="002B49"/>
                  </a:solidFill>
                  <a:latin typeface="Arial"/>
                  <a:cs typeface="Arial"/>
                </a:rPr>
                <a:pPr algn="l"/>
                <a:t>‹#›</a:t>
              </a:fld>
              <a:endParaRPr lang="en-US" sz="1200" dirty="0">
                <a:solidFill>
                  <a:srgbClr val="002B49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5" name="Rectangle 14"/>
          <p:cNvSpPr/>
          <p:nvPr userDrawn="1"/>
        </p:nvSpPr>
        <p:spPr>
          <a:xfrm>
            <a:off x="2422" y="749729"/>
            <a:ext cx="9144000" cy="5346700"/>
          </a:xfrm>
          <a:prstGeom prst="rect">
            <a:avLst/>
          </a:prstGeom>
          <a:gradFill>
            <a:gsLst>
              <a:gs pos="0">
                <a:schemeClr val="bg1">
                  <a:alpha val="75000"/>
                </a:schemeClr>
              </a:gs>
              <a:gs pos="69000">
                <a:schemeClr val="tx2">
                  <a:lumMod val="20000"/>
                  <a:lumOff val="80000"/>
                  <a:alpha val="62000"/>
                </a:schemeClr>
              </a:gs>
              <a:gs pos="24000">
                <a:schemeClr val="tx2">
                  <a:lumMod val="20000"/>
                  <a:lumOff val="80000"/>
                  <a:alpha val="4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7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2422" y="585223"/>
            <a:ext cx="9286433" cy="6225367"/>
            <a:chOff x="2422" y="585223"/>
            <a:chExt cx="9286433" cy="6225367"/>
          </a:xfrm>
        </p:grpSpPr>
        <p:sp>
          <p:nvSpPr>
            <p:cNvPr id="17" name="Oval 16"/>
            <p:cNvSpPr/>
            <p:nvPr userDrawn="1"/>
          </p:nvSpPr>
          <p:spPr>
            <a:xfrm>
              <a:off x="395490" y="585223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 flipH="1">
              <a:off x="2422" y="608083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H="1">
              <a:off x="462492" y="608083"/>
              <a:ext cx="8681508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7744" y="6460580"/>
              <a:ext cx="368521" cy="293992"/>
            </a:xfrm>
            <a:prstGeom prst="rect">
              <a:avLst/>
            </a:prstGeom>
          </p:spPr>
        </p:pic>
        <p:sp>
          <p:nvSpPr>
            <p:cNvPr id="34" name="Oval 33"/>
            <p:cNvSpPr/>
            <p:nvPr userDrawn="1"/>
          </p:nvSpPr>
          <p:spPr>
            <a:xfrm>
              <a:off x="395490" y="6297687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 userDrawn="1"/>
          </p:nvCxnSpPr>
          <p:spPr>
            <a:xfrm flipH="1">
              <a:off x="2422" y="6320547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 flipH="1">
              <a:off x="462491" y="6320547"/>
              <a:ext cx="821795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 userDrawn="1"/>
          </p:nvSpPr>
          <p:spPr>
            <a:xfrm flipH="1">
              <a:off x="8705212" y="6297687"/>
              <a:ext cx="45720" cy="457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 userDrawn="1"/>
          </p:nvCxnSpPr>
          <p:spPr>
            <a:xfrm>
              <a:off x="8772211" y="6320547"/>
              <a:ext cx="371789" cy="0"/>
            </a:xfrm>
            <a:prstGeom prst="line">
              <a:avLst/>
            </a:prstGeom>
            <a:ln w="1270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lide Number Placeholder 5"/>
            <p:cNvSpPr txBox="1">
              <a:spLocks/>
            </p:cNvSpPr>
            <p:nvPr userDrawn="1"/>
          </p:nvSpPr>
          <p:spPr>
            <a:xfrm>
              <a:off x="8493978" y="6445465"/>
              <a:ext cx="794877" cy="36512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dirty="0">
                  <a:solidFill>
                    <a:srgbClr val="002B49"/>
                  </a:solidFill>
                  <a:latin typeface="Arial"/>
                  <a:cs typeface="Arial"/>
                </a:rPr>
                <a:t>   | </a:t>
              </a:r>
              <a:fld id="{D43A6F16-D3CF-4F46-B6D9-B3CAB1B87938}" type="slidenum">
                <a:rPr lang="en-US" sz="1200" smtClean="0">
                  <a:solidFill>
                    <a:srgbClr val="002B49"/>
                  </a:solidFill>
                  <a:latin typeface="Arial"/>
                  <a:cs typeface="Arial"/>
                </a:rPr>
                <a:pPr algn="l"/>
                <a:t>‹#›</a:t>
              </a:fld>
              <a:endParaRPr lang="en-US" sz="1200" dirty="0">
                <a:solidFill>
                  <a:srgbClr val="002B49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71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 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2" y="608083"/>
            <a:ext cx="9141417" cy="57191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 flipH="1">
            <a:off x="0" y="608083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70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2083083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33718"/>
            <a:ext cx="7932000" cy="1759349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194869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788894"/>
            <a:ext cx="7932000" cy="1804173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347577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3433417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158599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1" name="Straight Connector 20"/>
          <p:cNvCxnSpPr>
            <a:endCxn id="22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 userDrawn="1"/>
        </p:nvSpPr>
        <p:spPr>
          <a:xfrm rot="16200000">
            <a:off x="418349" y="2673528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79233" y="2673528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770966"/>
            <a:ext cx="7932000" cy="1822102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</p:spTree>
    <p:extLst>
      <p:ext uri="{BB962C8B-B14F-4D97-AF65-F5344CB8AC3E}">
        <p14:creationId xmlns:p14="http://schemas.microsoft.com/office/powerpoint/2010/main" val="2384463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350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35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</p:spTree>
    <p:extLst>
      <p:ext uri="{BB962C8B-B14F-4D97-AF65-F5344CB8AC3E}">
        <p14:creationId xmlns:p14="http://schemas.microsoft.com/office/powerpoint/2010/main" val="4988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350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35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</p:spTree>
    <p:extLst>
      <p:ext uri="{BB962C8B-B14F-4D97-AF65-F5344CB8AC3E}">
        <p14:creationId xmlns:p14="http://schemas.microsoft.com/office/powerpoint/2010/main" val="613000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350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35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</p:spTree>
    <p:extLst>
      <p:ext uri="{BB962C8B-B14F-4D97-AF65-F5344CB8AC3E}">
        <p14:creationId xmlns:p14="http://schemas.microsoft.com/office/powerpoint/2010/main" val="387118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744" y="6460580"/>
            <a:ext cx="368521" cy="293992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350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35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</p:spTree>
    <p:extLst>
      <p:ext uri="{BB962C8B-B14F-4D97-AF65-F5344CB8AC3E}">
        <p14:creationId xmlns:p14="http://schemas.microsoft.com/office/powerpoint/2010/main" val="2623942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tIns="45720" rIns="0" bIns="4572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50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933220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6663251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2988230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3382714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 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2152553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4150387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3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891085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9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521157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44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5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4159617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4087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9043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4116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2115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00979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cxnSp>
        <p:nvCxnSpPr>
          <p:cNvPr id="39" name="Straight Connector 38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Arc 39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sp>
        <p:nvSpPr>
          <p:cNvPr id="41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9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0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8110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"/>
            <a:ext cx="9144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30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 userDrawn="1"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49" idx="0"/>
          </p:cNvCxnSpPr>
          <p:nvPr userDrawn="1"/>
        </p:nvCxnSpPr>
        <p:spPr>
          <a:xfrm flipV="1">
            <a:off x="418349" y="1933515"/>
            <a:ext cx="0" cy="43371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 userDrawn="1"/>
        </p:nvSpPr>
        <p:spPr>
          <a:xfrm rot="16200000">
            <a:off x="418349" y="1872633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/>
          </a:p>
        </p:txBody>
      </p:sp>
      <p:cxnSp>
        <p:nvCxnSpPr>
          <p:cNvPr id="50" name="Straight Connector 49"/>
          <p:cNvCxnSpPr/>
          <p:nvPr userDrawn="1"/>
        </p:nvCxnSpPr>
        <p:spPr>
          <a:xfrm flipH="1">
            <a:off x="479233" y="1872633"/>
            <a:ext cx="82012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6" name="Picture Placeholder 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16679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3838747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39674781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25517843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1121399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657388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40150208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3122431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5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"/>
            <a:ext cx="9144000" cy="68580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75" y="6462763"/>
            <a:ext cx="365760" cy="2918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6238687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age with ICAN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4" name="Text Placeholder 32"/>
          <p:cNvSpPr txBox="1">
            <a:spLocks/>
          </p:cNvSpPr>
          <p:nvPr userDrawn="1"/>
        </p:nvSpPr>
        <p:spPr bwMode="auto">
          <a:xfrm>
            <a:off x="2543489" y="1552703"/>
            <a:ext cx="6600509" cy="32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2000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2000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5" name="Text Placeholder 33"/>
          <p:cNvSpPr txBox="1">
            <a:spLocks/>
          </p:cNvSpPr>
          <p:nvPr userDrawn="1"/>
        </p:nvSpPr>
        <p:spPr bwMode="auto"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700" b="1" dirty="0">
                <a:solidFill>
                  <a:schemeClr val="bg1"/>
                </a:solidFill>
                <a:latin typeface="+mn-lt"/>
                <a:ea typeface="Segoe UI" charset="0"/>
                <a:cs typeface="Arial"/>
              </a:rPr>
              <a:t>Thank You and Questions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  <a:cs typeface="Arial"/>
            </a:endParaRPr>
          </a:p>
        </p:txBody>
      </p:sp>
      <p:pic>
        <p:nvPicPr>
          <p:cNvPr id="7" name="Picture 6" descr="ICANN_Logo_W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82" y="871077"/>
            <a:ext cx="1962493" cy="1523172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>
          <a:xfrm>
            <a:off x="2543489" y="1865312"/>
            <a:ext cx="5973449" cy="3465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1pPr>
            <a:lvl2pPr marL="457200" indent="0"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2pPr>
            <a:lvl3pPr marL="914400" indent="0"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3pPr>
            <a:lvl4pPr marL="1371600" indent="0"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4pPr>
            <a:lvl5pPr marL="1828800" indent="0">
              <a:buFontTx/>
              <a:buNone/>
              <a:defRPr lang="en-US" sz="2000" kern="1200" dirty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Email: email</a:t>
            </a:r>
          </a:p>
        </p:txBody>
      </p:sp>
      <p:sp>
        <p:nvSpPr>
          <p:cNvPr id="31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Engage with ICANN</a:t>
            </a: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2543489" y="4228306"/>
            <a:ext cx="3416667" cy="365760"/>
            <a:chOff x="5325979" y="4715893"/>
            <a:chExt cx="3416667" cy="365760"/>
          </a:xfrm>
        </p:grpSpPr>
        <p:sp>
          <p:nvSpPr>
            <p:cNvPr id="33" name="Text Placeholder 32"/>
            <p:cNvSpPr txBox="1">
              <a:spLocks/>
            </p:cNvSpPr>
            <p:nvPr/>
          </p:nvSpPr>
          <p:spPr>
            <a:xfrm>
              <a:off x="5793339" y="4734885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flickr.com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34" name="Picture 33" descr="1420947842_social_style_3_flikr-128.png">
              <a:hlinkClick r:id="rId4" action="ppaction://hlinkfile"/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4715893"/>
              <a:ext cx="365760" cy="36576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 userDrawn="1"/>
        </p:nvGrpSpPr>
        <p:grpSpPr>
          <a:xfrm>
            <a:off x="2543489" y="4726326"/>
            <a:ext cx="3636602" cy="365760"/>
            <a:chOff x="1235726" y="5571713"/>
            <a:chExt cx="3636602" cy="365760"/>
          </a:xfrm>
        </p:grpSpPr>
        <p:sp>
          <p:nvSpPr>
            <p:cNvPr id="36" name="Text Placeholder 32"/>
            <p:cNvSpPr txBox="1">
              <a:spLocks/>
            </p:cNvSpPr>
            <p:nvPr/>
          </p:nvSpPr>
          <p:spPr>
            <a:xfrm>
              <a:off x="1703086" y="5592033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linkedin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/company/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37" name="Picture 36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5571713"/>
              <a:ext cx="365760" cy="365760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 userDrawn="1"/>
        </p:nvGrpSpPr>
        <p:grpSpPr>
          <a:xfrm>
            <a:off x="2543489" y="2734246"/>
            <a:ext cx="2809587" cy="365760"/>
            <a:chOff x="1235726" y="3073176"/>
            <a:chExt cx="2809587" cy="365760"/>
          </a:xfrm>
        </p:grpSpPr>
        <p:sp>
          <p:nvSpPr>
            <p:cNvPr id="39" name="Text Placeholder 32"/>
            <p:cNvSpPr txBox="1">
              <a:spLocks/>
            </p:cNvSpPr>
            <p:nvPr/>
          </p:nvSpPr>
          <p:spPr>
            <a:xfrm>
              <a:off x="1703087" y="3093496"/>
              <a:ext cx="2342226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@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0" name="Picture 39" descr="1420948433_social_style_3_twiter-128.png">
              <a:hlinkClick r:id="rId10" action="ppaction://hlinkfile"/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 userDrawn="1"/>
        </p:nvGrpSpPr>
        <p:grpSpPr>
          <a:xfrm>
            <a:off x="2543489" y="3232266"/>
            <a:ext cx="3730320" cy="365760"/>
            <a:chOff x="1235727" y="3892739"/>
            <a:chExt cx="3730320" cy="365760"/>
          </a:xfrm>
        </p:grpSpPr>
        <p:sp>
          <p:nvSpPr>
            <p:cNvPr id="42" name="Text Placeholder 32"/>
            <p:cNvSpPr txBox="1">
              <a:spLocks/>
            </p:cNvSpPr>
            <p:nvPr/>
          </p:nvSpPr>
          <p:spPr>
            <a:xfrm>
              <a:off x="1703086" y="3913059"/>
              <a:ext cx="3262961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facebook.com/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icannorg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 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3" name="Picture 42" descr="1420948141_social_style_3_facebook-128.png">
              <a:hlinkClick r:id="rId13" action="ppaction://hlinkfile"/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7" y="3892739"/>
              <a:ext cx="365760" cy="365760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 userDrawn="1"/>
        </p:nvGrpSpPr>
        <p:grpSpPr>
          <a:xfrm>
            <a:off x="2543489" y="3730286"/>
            <a:ext cx="3636602" cy="365760"/>
            <a:chOff x="1235726" y="4721075"/>
            <a:chExt cx="3636602" cy="365760"/>
          </a:xfrm>
        </p:grpSpPr>
        <p:pic>
          <p:nvPicPr>
            <p:cNvPr id="45" name="Picture 44" descr="1420948149_social_style_3_youtube-128.png">
              <a:hlinkClick r:id="rId15" action="ppaction://hlinkfile"/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4721075"/>
              <a:ext cx="365760" cy="365760"/>
            </a:xfrm>
            <a:prstGeom prst="rect">
              <a:avLst/>
            </a:prstGeom>
          </p:spPr>
        </p:pic>
        <p:sp>
          <p:nvSpPr>
            <p:cNvPr id="46" name="Text Placeholder 32"/>
            <p:cNvSpPr txBox="1">
              <a:spLocks/>
            </p:cNvSpPr>
            <p:nvPr/>
          </p:nvSpPr>
          <p:spPr>
            <a:xfrm>
              <a:off x="1703086" y="4734885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youtube.com/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icannnews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2543489" y="5722367"/>
            <a:ext cx="2586167" cy="365760"/>
            <a:chOff x="5325979" y="3073176"/>
            <a:chExt cx="2586167" cy="365760"/>
          </a:xfrm>
        </p:grpSpPr>
        <p:sp>
          <p:nvSpPr>
            <p:cNvPr id="48" name="Text Placeholder 32"/>
            <p:cNvSpPr txBox="1">
              <a:spLocks/>
            </p:cNvSpPr>
            <p:nvPr/>
          </p:nvSpPr>
          <p:spPr>
            <a:xfrm>
              <a:off x="5793339" y="3093496"/>
              <a:ext cx="21188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soundcloud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 userDrawn="1"/>
        </p:nvGrpSpPr>
        <p:grpSpPr>
          <a:xfrm>
            <a:off x="2543489" y="5224346"/>
            <a:ext cx="3416667" cy="365760"/>
            <a:chOff x="5325979" y="5571713"/>
            <a:chExt cx="3416667" cy="365760"/>
          </a:xfrm>
        </p:grpSpPr>
        <p:sp>
          <p:nvSpPr>
            <p:cNvPr id="51" name="Text Placeholder 32"/>
            <p:cNvSpPr txBox="1">
              <a:spLocks/>
            </p:cNvSpPr>
            <p:nvPr/>
          </p:nvSpPr>
          <p:spPr>
            <a:xfrm>
              <a:off x="5793339" y="5592033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slideshare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icannpresentations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52" name="Picture 51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5571713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2573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gage with ICAN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  <a:cs typeface="Arial"/>
            </a:endParaRPr>
          </a:p>
        </p:txBody>
      </p:sp>
      <p:pic>
        <p:nvPicPr>
          <p:cNvPr id="7" name="Picture 6" descr="ICANN_Logo_W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82" y="871077"/>
            <a:ext cx="1962493" cy="1523172"/>
          </a:xfrm>
          <a:prstGeom prst="rect">
            <a:avLst/>
          </a:prstGeom>
        </p:spPr>
      </p:pic>
      <p:sp>
        <p:nvSpPr>
          <p:cNvPr id="31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7886700" cy="531346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Engage with ICANN</a:t>
            </a:r>
          </a:p>
        </p:txBody>
      </p:sp>
    </p:spTree>
    <p:extLst>
      <p:ext uri="{BB962C8B-B14F-4D97-AF65-F5344CB8AC3E}">
        <p14:creationId xmlns:p14="http://schemas.microsoft.com/office/powerpoint/2010/main" val="19628516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age with ICAN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 Placeholder 32"/>
          <p:cNvSpPr txBox="1">
            <a:spLocks/>
          </p:cNvSpPr>
          <p:nvPr userDrawn="1"/>
        </p:nvSpPr>
        <p:spPr bwMode="auto">
          <a:xfrm>
            <a:off x="2191310" y="2425013"/>
            <a:ext cx="6330715" cy="34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500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1500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1500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31" name="Text Placeholder 33"/>
          <p:cNvSpPr txBox="1">
            <a:spLocks/>
          </p:cNvSpPr>
          <p:nvPr userDrawn="1"/>
        </p:nvSpPr>
        <p:spPr bwMode="auto">
          <a:xfrm>
            <a:off x="374212" y="862601"/>
            <a:ext cx="7403218" cy="3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n-AU" sz="2700" b="1" dirty="0">
              <a:solidFill>
                <a:schemeClr val="bg1"/>
              </a:solidFill>
              <a:latin typeface="+mn-lt"/>
              <a:ea typeface="Segoe UI" charset="0"/>
              <a:cs typeface="Arial"/>
            </a:endParaRPr>
          </a:p>
        </p:txBody>
      </p:sp>
      <p:sp>
        <p:nvSpPr>
          <p:cNvPr id="33" name="Oval 32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cxnSp>
        <p:nvCxnSpPr>
          <p:cNvPr id="34" name="Straight Connector 33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9799" y="1039938"/>
            <a:ext cx="4287549" cy="760694"/>
          </a:xfrm>
          <a:prstGeom prst="rect">
            <a:avLst/>
          </a:prstGeom>
        </p:spPr>
      </p:pic>
      <p:sp>
        <p:nvSpPr>
          <p:cNvPr id="37" name="Oval 36"/>
          <p:cNvSpPr/>
          <p:nvPr userDrawn="1"/>
        </p:nvSpPr>
        <p:spPr>
          <a:xfrm>
            <a:off x="1811695" y="629759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0" y="6320453"/>
            <a:ext cx="17904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1878697" y="6320453"/>
            <a:ext cx="66934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610117" y="6297593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 userDrawn="1"/>
        </p:nvSpPr>
        <p:spPr>
          <a:xfrm flipH="1">
            <a:off x="8610117" y="2196678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cxnSp>
        <p:nvCxnSpPr>
          <p:cNvPr id="42" name="Straight Connector 41"/>
          <p:cNvCxnSpPr>
            <a:endCxn id="43" idx="0"/>
          </p:cNvCxnSpPr>
          <p:nvPr userDrawn="1"/>
        </p:nvCxnSpPr>
        <p:spPr>
          <a:xfrm flipV="1">
            <a:off x="1834554" y="2281331"/>
            <a:ext cx="0" cy="399740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 userDrawn="1"/>
        </p:nvSpPr>
        <p:spPr>
          <a:xfrm rot="16200000">
            <a:off x="1834554" y="2220449"/>
            <a:ext cx="121764" cy="12176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cxnSp>
        <p:nvCxnSpPr>
          <p:cNvPr id="44" name="Straight Connector 43"/>
          <p:cNvCxnSpPr/>
          <p:nvPr userDrawn="1"/>
        </p:nvCxnSpPr>
        <p:spPr>
          <a:xfrm flipH="1">
            <a:off x="1895439" y="2220449"/>
            <a:ext cx="6691671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 flipH="1">
            <a:off x="8686803" y="6320453"/>
            <a:ext cx="45719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8678063" y="2219538"/>
            <a:ext cx="46593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72578" y="2842544"/>
            <a:ext cx="3149229" cy="3236708"/>
          </a:xfrm>
          <a:prstGeom prst="rect">
            <a:avLst/>
          </a:prstGeom>
        </p:spPr>
      </p:pic>
      <p:sp>
        <p:nvSpPr>
          <p:cNvPr id="21" name="Title 4"/>
          <p:cNvSpPr>
            <a:spLocks noGrp="1"/>
          </p:cNvSpPr>
          <p:nvPr>
            <p:ph type="title" hasCustomPrompt="1"/>
          </p:nvPr>
        </p:nvSpPr>
        <p:spPr>
          <a:xfrm>
            <a:off x="374904" y="42394"/>
            <a:ext cx="8856010" cy="531346"/>
          </a:xfrm>
          <a:prstGeom prst="rect">
            <a:avLst/>
          </a:prstGeom>
        </p:spPr>
        <p:txBody>
          <a:bodyPr lIns="0" rIns="0"/>
          <a:lstStyle>
            <a:lvl1pPr>
              <a:defRPr lang="en-US" smtClean="0">
                <a:solidFill>
                  <a:schemeClr val="bg1"/>
                </a:solidFill>
                <a:ea typeface="Segoe UI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+mn-lt"/>
              </a:rPr>
              <a:t>Engage with ICANN – </a:t>
            </a:r>
            <a:r>
              <a:rPr lang="en-US" dirty="0">
                <a:solidFill>
                  <a:schemeClr val="bg1"/>
                </a:solidFill>
                <a:latin typeface="+mn-lt"/>
                <a:ea typeface="Segoe UI" charset="0"/>
              </a:rPr>
              <a:t>Thank You and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02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 userDrawn="1"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2422" y="608083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237744" y="6460580"/>
            <a:ext cx="368520" cy="293992"/>
          </a:xfrm>
          <a:prstGeom prst="rect">
            <a:avLst/>
          </a:prstGeom>
        </p:spPr>
      </p:pic>
      <p:sp>
        <p:nvSpPr>
          <p:cNvPr id="15" name="Oval 14"/>
          <p:cNvSpPr/>
          <p:nvPr userDrawn="1"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242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462491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72211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8493978" y="6445465"/>
            <a:ext cx="79487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12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12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27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1" r:id="rId3"/>
    <p:sldLayoutId id="2147483672" r:id="rId4"/>
    <p:sldLayoutId id="2147483649" r:id="rId5"/>
    <p:sldLayoutId id="2147483673" r:id="rId6"/>
    <p:sldLayoutId id="2147483751" r:id="rId7"/>
    <p:sldLayoutId id="2147483752" r:id="rId8"/>
    <p:sldLayoutId id="2147483715" r:id="rId9"/>
    <p:sldLayoutId id="2147483660" r:id="rId10"/>
    <p:sldLayoutId id="2147483676" r:id="rId11"/>
    <p:sldLayoutId id="2147483675" r:id="rId12"/>
    <p:sldLayoutId id="2147483651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655" r:id="rId19"/>
    <p:sldLayoutId id="2147483718" r:id="rId20"/>
    <p:sldLayoutId id="2147483719" r:id="rId21"/>
    <p:sldLayoutId id="2147483753" r:id="rId22"/>
    <p:sldLayoutId id="2147483679" r:id="rId23"/>
    <p:sldLayoutId id="2147483727" r:id="rId24"/>
    <p:sldLayoutId id="2147483728" r:id="rId25"/>
    <p:sldLayoutId id="2147483730" r:id="rId26"/>
    <p:sldLayoutId id="2147483731" r:id="rId27"/>
    <p:sldLayoutId id="2147483732" r:id="rId28"/>
    <p:sldLayoutId id="2147483729" r:id="rId29"/>
    <p:sldLayoutId id="2147483734" r:id="rId30"/>
    <p:sldLayoutId id="2147483688" r:id="rId31"/>
    <p:sldLayoutId id="2147483743" r:id="rId32"/>
    <p:sldLayoutId id="2147483744" r:id="rId33"/>
    <p:sldLayoutId id="2147483745" r:id="rId34"/>
    <p:sldLayoutId id="2147483746" r:id="rId35"/>
    <p:sldLayoutId id="2147483747" r:id="rId36"/>
    <p:sldLayoutId id="2147483748" r:id="rId37"/>
    <p:sldLayoutId id="2147483750" r:id="rId38"/>
    <p:sldLayoutId id="2147483687" r:id="rId39"/>
    <p:sldLayoutId id="2147483735" r:id="rId40"/>
    <p:sldLayoutId id="2147483736" r:id="rId41"/>
    <p:sldLayoutId id="2147483737" r:id="rId42"/>
    <p:sldLayoutId id="2147483738" r:id="rId43"/>
    <p:sldLayoutId id="2147483739" r:id="rId44"/>
    <p:sldLayoutId id="2147483740" r:id="rId45"/>
    <p:sldLayoutId id="2147483742" r:id="rId46"/>
    <p:sldLayoutId id="2147483716" r:id="rId47"/>
    <p:sldLayoutId id="2147483754" r:id="rId48"/>
    <p:sldLayoutId id="2147483717" r:id="rId49"/>
  </p:sldLayoutIdLst>
  <p:hf hdr="0"/>
  <p:txStyles>
    <p:titleStyle>
      <a:lvl1pPr marL="0" indent="0" algn="l" defTabSz="457200" rtl="0" eaLnBrk="1" latinLnBrk="0" hangingPunct="1">
        <a:spcBef>
          <a:spcPct val="0"/>
        </a:spcBef>
        <a:buNone/>
        <a:defRPr lang="en-US" sz="2800" b="1" i="0" kern="1200" baseline="0" smtClean="0">
          <a:solidFill>
            <a:schemeClr val="accent6">
              <a:lumMod val="50000"/>
            </a:schemeClr>
          </a:solidFill>
          <a:effectLst/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365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pos="260" userDrawn="1">
          <p15:clr>
            <a:srgbClr val="F26B43"/>
          </p15:clr>
        </p15:guide>
        <p15:guide id="6" orient="horz" pos="384" userDrawn="1">
          <p15:clr>
            <a:srgbClr val="F26B43"/>
          </p15:clr>
        </p15:guide>
        <p15:guide id="7" orient="horz" pos="3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m.icann.org/mailman/listinfo/ksk-rollover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hyperlink" Target="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://www.flickr.com/photos/icann" TargetMode="External"/><Relationship Id="rId7" Type="http://schemas.openxmlformats.org/officeDocument/2006/relationships/hyperlink" Target="linkedin.com/company/icann" TargetMode="External"/><Relationship Id="rId12" Type="http://schemas.openxmlformats.org/officeDocument/2006/relationships/hyperlink" Target="http://www.facebook.com/icannorg" TargetMode="External"/><Relationship Id="rId17" Type="http://schemas.openxmlformats.org/officeDocument/2006/relationships/hyperlink" Target="http://www.youtube.com/icannnews" TargetMode="External"/><Relationship Id="rId2" Type="http://schemas.openxmlformats.org/officeDocument/2006/relationships/hyperlink" Target="https://mm.icann.org/mailman/listinfo/ksk-rollover" TargetMode="External"/><Relationship Id="rId16" Type="http://schemas.openxmlformats.org/officeDocument/2006/relationships/image" Target="../media/image24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Layout" Target="../slideLayouts/slideLayout48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20.png"/><Relationship Id="rId15" Type="http://schemas.openxmlformats.org/officeDocument/2006/relationships/hyperlink" Target="youtube.com/user/ICANNnews" TargetMode="External"/><Relationship Id="rId10" Type="http://schemas.openxmlformats.org/officeDocument/2006/relationships/hyperlink" Target="twitter.com/icann" TargetMode="External"/><Relationship Id="rId19" Type="http://schemas.openxmlformats.org/officeDocument/2006/relationships/image" Target="../media/image25.png"/><Relationship Id="rId4" Type="http://schemas.openxmlformats.org/officeDocument/2006/relationships/hyperlink" Target="flickr.com/photos/icann" TargetMode="External"/><Relationship Id="rId9" Type="http://schemas.openxmlformats.org/officeDocument/2006/relationships/hyperlink" Target="https://twitter.com/icann" TargetMode="External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KSK Futures Discussion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Paul Hoffman, organizer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ICANN 64, </a:t>
            </a:r>
            <a:r>
              <a:rPr lang="en-US" dirty="0" err="1"/>
              <a:t>Kōbe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13 March 2019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75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are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74903" y="957432"/>
            <a:ext cx="8435609" cy="5195942"/>
          </a:xfrm>
        </p:spPr>
        <p:txBody>
          <a:bodyPr/>
          <a:lstStyle/>
          <a:p>
            <a:r>
              <a:rPr lang="en-US" dirty="0"/>
              <a:t>The process of rolling over KSK for the root zone was begun in 2015</a:t>
            </a:r>
          </a:p>
          <a:p>
            <a:r>
              <a:rPr lang="en-US" dirty="0"/>
              <a:t>The new key was put into use on 11 October 2018, and the old key will be removed on 22 March 2019</a:t>
            </a:r>
          </a:p>
          <a:p>
            <a:r>
              <a:rPr lang="en-US" dirty="0"/>
              <a:t>A lot of surprising things were found during the rollover process</a:t>
            </a:r>
          </a:p>
          <a:p>
            <a:r>
              <a:rPr lang="en-US" dirty="0"/>
              <a:t>White paper covering the process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www.icann.org</a:t>
            </a:r>
            <a:r>
              <a:rPr lang="en-US"/>
              <a:t>/review-2018-dnssec-ksk-rollover.pdf</a:t>
            </a:r>
            <a:endParaRPr lang="en-US" dirty="0"/>
          </a:p>
          <a:p>
            <a:r>
              <a:rPr lang="en-US" dirty="0"/>
              <a:t>What have we learned about rolling over the KSK that we can apply to future rollovers?</a:t>
            </a:r>
          </a:p>
          <a:p>
            <a:pPr lvl="1"/>
            <a:r>
              <a:rPr lang="en-US" dirty="0"/>
              <a:t>There is already a wide variety of views expressed</a:t>
            </a:r>
          </a:p>
        </p:txBody>
      </p:sp>
    </p:spTree>
    <p:extLst>
      <p:ext uri="{BB962C8B-B14F-4D97-AF65-F5344CB8AC3E}">
        <p14:creationId xmlns:p14="http://schemas.microsoft.com/office/powerpoint/2010/main" val="238955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74903" y="957432"/>
            <a:ext cx="8435609" cy="5195942"/>
          </a:xfrm>
        </p:spPr>
        <p:txBody>
          <a:bodyPr/>
          <a:lstStyle/>
          <a:p>
            <a:r>
              <a:rPr lang="en-US" dirty="0"/>
              <a:t>Discussion is already happening on the mailing list</a:t>
            </a:r>
          </a:p>
          <a:p>
            <a:pPr lvl="1"/>
            <a:r>
              <a:rPr lang="en-US" dirty="0"/>
              <a:t>Subscribe and review the archives at </a:t>
            </a:r>
            <a:r>
              <a:rPr lang="en-US" dirty="0">
                <a:hlinkClick r:id="rId2"/>
              </a:rPr>
              <a:t>https://mm.icann.org/mailman/listinfo/ksk-rollover</a:t>
            </a:r>
            <a:endParaRPr lang="en-US" dirty="0"/>
          </a:p>
          <a:p>
            <a:r>
              <a:rPr lang="en-US" dirty="0"/>
              <a:t>Saying things here today is definitely useful, but it will be even more useful if whatever you say is also brought to the mailing list so that a wider audience can see it and discuss it</a:t>
            </a:r>
          </a:p>
          <a:p>
            <a:pPr lvl="1"/>
            <a:r>
              <a:rPr lang="en-US" dirty="0"/>
              <a:t>This can be more about group discussion than individual’s statements.</a:t>
            </a:r>
          </a:p>
          <a:p>
            <a:r>
              <a:rPr lang="en-US" dirty="0"/>
              <a:t>In the second half of 2019, IANA will review the discussion, evaluate the proposals, prepare a draft plan, and bring that plan to the community for public review</a:t>
            </a:r>
          </a:p>
        </p:txBody>
      </p:sp>
    </p:spTree>
    <p:extLst>
      <p:ext uri="{BB962C8B-B14F-4D97-AF65-F5344CB8AC3E}">
        <p14:creationId xmlns:p14="http://schemas.microsoft.com/office/powerpoint/2010/main" val="99832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DNSKEY queries seen at most of the root servers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F9352F-3773-8F4F-B922-EF8EABAA4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" y="1512747"/>
            <a:ext cx="5350795" cy="401309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8970F4-5557-1E48-99CE-EDF66CF50C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21630" y="1657351"/>
            <a:ext cx="3392761" cy="4456370"/>
          </a:xfrm>
        </p:spPr>
        <p:txBody>
          <a:bodyPr>
            <a:normAutofit/>
          </a:bodyPr>
          <a:lstStyle/>
          <a:p>
            <a:r>
              <a:rPr lang="en-US" sz="2100" dirty="0"/>
              <a:t>Increases in the volume of root DNSKEY requests after the rollover, and again after the revocation</a:t>
            </a:r>
          </a:p>
          <a:p>
            <a:r>
              <a:rPr lang="en-US" sz="2100" dirty="0"/>
              <a:t>No seeming impact: there have been no complaints</a:t>
            </a:r>
          </a:p>
          <a:p>
            <a:r>
              <a:rPr lang="en-US" sz="2100" dirty="0"/>
              <a:t>Not clear if these systems have any users making queries or if they are just </a:t>
            </a:r>
            <a:r>
              <a:rPr lang="en-US" sz="2100"/>
              <a:t>on autopilot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840808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Before and after the revocation of KSK-2010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2B494C-343D-8E49-BE10-040047C3E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37" y="1343059"/>
            <a:ext cx="4238985" cy="421760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91B66FB-B23A-D745-9D84-35136C0512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80167" y="1343059"/>
            <a:ext cx="3934224" cy="4898253"/>
          </a:xfrm>
        </p:spPr>
        <p:txBody>
          <a:bodyPr>
            <a:normAutofit/>
          </a:bodyPr>
          <a:lstStyle/>
          <a:p>
            <a:r>
              <a:rPr lang="en-US" sz="2100" dirty="0"/>
              <a:t>This chart shows the change in root DNSKEY query rates before and after 11 January 2019</a:t>
            </a:r>
          </a:p>
          <a:p>
            <a:r>
              <a:rPr lang="en-US" sz="2100" dirty="0"/>
              <a:t>The green band are hosts asking for the root DNSKEY at about the same rate before and after the revocation.</a:t>
            </a:r>
          </a:p>
          <a:p>
            <a:r>
              <a:rPr lang="en-US" sz="2100" dirty="0"/>
              <a:t>There are a lot of hosts asking for the DNSKEY (pink area) that were not asking before, and only a few asking less frequently</a:t>
            </a:r>
          </a:p>
        </p:txBody>
      </p:sp>
    </p:spTree>
    <p:extLst>
      <p:ext uri="{BB962C8B-B14F-4D97-AF65-F5344CB8AC3E}">
        <p14:creationId xmlns:p14="http://schemas.microsoft.com/office/powerpoint/2010/main" val="373866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previous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74903" y="957432"/>
            <a:ext cx="8435609" cy="519594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Why roll at all? What are the motivations?</a:t>
            </a:r>
          </a:p>
          <a:p>
            <a:r>
              <a:rPr lang="en-US" dirty="0"/>
              <a:t>How often to roll? (Every </a:t>
            </a:r>
            <a:r>
              <a:rPr lang="en-US" i="1" dirty="0"/>
              <a:t>X</a:t>
            </a:r>
            <a:r>
              <a:rPr lang="en-US" dirty="0"/>
              <a:t> years, or until it is proven to be needed)</a:t>
            </a:r>
          </a:p>
          <a:p>
            <a:r>
              <a:rPr lang="en-US" dirty="0"/>
              <a:t>Need better tools to say when resolvers are ready for an upcoming rollover</a:t>
            </a:r>
          </a:p>
          <a:p>
            <a:r>
              <a:rPr lang="en-US" dirty="0"/>
              <a:t>Need better bootstrapping for the resolvers that are running up-to-date software</a:t>
            </a:r>
          </a:p>
          <a:p>
            <a:r>
              <a:rPr lang="en-US" dirty="0"/>
              <a:t>Should there be standby keys? If so, what are the important considerations?</a:t>
            </a:r>
          </a:p>
          <a:p>
            <a:r>
              <a:rPr lang="en-US" dirty="0"/>
              <a:t>Should the signing algorithm change? If so, what are the important considerations?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87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74903" y="957432"/>
            <a:ext cx="8435609" cy="5195942"/>
          </a:xfrm>
        </p:spPr>
        <p:txBody>
          <a:bodyPr/>
          <a:lstStyle/>
          <a:p>
            <a:r>
              <a:rPr lang="en-US" dirty="0"/>
              <a:t>Make your proposal or ask your question, but also consider responding to earlier discussion</a:t>
            </a:r>
          </a:p>
          <a:p>
            <a:r>
              <a:rPr lang="en-US" dirty="0"/>
              <a:t>It’s OK to bring up something completely new</a:t>
            </a:r>
          </a:p>
          <a:p>
            <a:r>
              <a:rPr lang="en-US" dirty="0"/>
              <a:t>Getting DNSSEC widely deployed has been difficult: will your suggestion cause it to be easier or harder to get more zones signing and more resolvers validating?</a:t>
            </a:r>
          </a:p>
          <a:p>
            <a:r>
              <a:rPr lang="en-US" dirty="0"/>
              <a:t>Again: after this meeting, please take your ideas to </a:t>
            </a:r>
            <a:r>
              <a:rPr lang="en-US"/>
              <a:t>the mailing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90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 with ICANN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6" name="Text Placeholder 32"/>
          <p:cNvSpPr txBox="1">
            <a:spLocks/>
          </p:cNvSpPr>
          <p:nvPr/>
        </p:nvSpPr>
        <p:spPr bwMode="auto">
          <a:xfrm>
            <a:off x="2543489" y="1552703"/>
            <a:ext cx="6600509" cy="32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1600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1600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7" name="Text Placeholder 33"/>
          <p:cNvSpPr txBox="1">
            <a:spLocks/>
          </p:cNvSpPr>
          <p:nvPr/>
        </p:nvSpPr>
        <p:spPr bwMode="auto"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700" b="1" dirty="0">
                <a:solidFill>
                  <a:schemeClr val="bg1"/>
                </a:solidFill>
                <a:latin typeface="+mn-lt"/>
                <a:ea typeface="Segoe UI" charset="0"/>
                <a:cs typeface="Arial"/>
              </a:rPr>
              <a:t>Thank You and Questions</a:t>
            </a:r>
          </a:p>
        </p:txBody>
      </p:sp>
      <p:sp>
        <p:nvSpPr>
          <p:cNvPr id="8" name="Text Placeholder 29"/>
          <p:cNvSpPr txBox="1">
            <a:spLocks/>
          </p:cNvSpPr>
          <p:nvPr/>
        </p:nvSpPr>
        <p:spPr>
          <a:xfrm>
            <a:off x="2543489" y="1865312"/>
            <a:ext cx="5973449" cy="34654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Participate: </a:t>
            </a:r>
            <a:r>
              <a:rPr lang="en-US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https://mm.icann.org/mailman/listinfo/ksk-rollover</a:t>
            </a:r>
            <a:endParaRPr lang="en-US" sz="1600" dirty="0"/>
          </a:p>
        </p:txBody>
      </p:sp>
      <p:grpSp>
        <p:nvGrpSpPr>
          <p:cNvPr id="9" name="Group 8"/>
          <p:cNvGrpSpPr/>
          <p:nvPr/>
        </p:nvGrpSpPr>
        <p:grpSpPr>
          <a:xfrm>
            <a:off x="2543489" y="4228306"/>
            <a:ext cx="3416667" cy="365760"/>
            <a:chOff x="5325979" y="4715893"/>
            <a:chExt cx="3416667" cy="365760"/>
          </a:xfrm>
        </p:grpSpPr>
        <p:sp>
          <p:nvSpPr>
            <p:cNvPr id="10" name="Text Placeholder 32"/>
            <p:cNvSpPr txBox="1">
              <a:spLocks/>
            </p:cNvSpPr>
            <p:nvPr/>
          </p:nvSpPr>
          <p:spPr>
            <a:xfrm>
              <a:off x="5793339" y="4734885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flickr.com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11" name="Picture 10" descr="1420947842_social_style_3_flikr-128.png">
              <a:hlinkClick r:id="rId4" action="ppaction://hlinkfile"/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4715893"/>
              <a:ext cx="365760" cy="36576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2543489" y="4726326"/>
            <a:ext cx="3636602" cy="365760"/>
            <a:chOff x="1235726" y="5571713"/>
            <a:chExt cx="3636602" cy="365760"/>
          </a:xfrm>
        </p:grpSpPr>
        <p:sp>
          <p:nvSpPr>
            <p:cNvPr id="13" name="Text Placeholder 32"/>
            <p:cNvSpPr txBox="1">
              <a:spLocks/>
            </p:cNvSpPr>
            <p:nvPr/>
          </p:nvSpPr>
          <p:spPr>
            <a:xfrm>
              <a:off x="1703086" y="5592033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linkedin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/company/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14" name="Picture 13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5571713"/>
              <a:ext cx="365760" cy="36576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2543489" y="2734246"/>
            <a:ext cx="2809587" cy="365760"/>
            <a:chOff x="1235726" y="3073176"/>
            <a:chExt cx="2809587" cy="365760"/>
          </a:xfrm>
        </p:grpSpPr>
        <p:sp>
          <p:nvSpPr>
            <p:cNvPr id="16" name="Text Placeholder 32"/>
            <p:cNvSpPr txBox="1">
              <a:spLocks/>
            </p:cNvSpPr>
            <p:nvPr/>
          </p:nvSpPr>
          <p:spPr>
            <a:xfrm>
              <a:off x="1703087" y="3093496"/>
              <a:ext cx="2342226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@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17" name="Picture 16" descr="1420948433_social_style_3_twiter-128.png">
              <a:hlinkClick r:id="rId10" action="ppaction://hlinkfile"/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543489" y="3232266"/>
            <a:ext cx="3730320" cy="365760"/>
            <a:chOff x="1235727" y="3892739"/>
            <a:chExt cx="3730320" cy="365760"/>
          </a:xfrm>
        </p:grpSpPr>
        <p:sp>
          <p:nvSpPr>
            <p:cNvPr id="19" name="Text Placeholder 32"/>
            <p:cNvSpPr txBox="1">
              <a:spLocks/>
            </p:cNvSpPr>
            <p:nvPr/>
          </p:nvSpPr>
          <p:spPr>
            <a:xfrm>
              <a:off x="1703086" y="3913059"/>
              <a:ext cx="3262961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facebook.com/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icannorg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 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20" name="Picture 19" descr="1420948141_social_style_3_facebook-128.png">
              <a:hlinkClick r:id="rId13" action="ppaction://hlinkfile"/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7" y="3892739"/>
              <a:ext cx="365760" cy="36576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543489" y="3730286"/>
            <a:ext cx="3636602" cy="365760"/>
            <a:chOff x="1235726" y="4721075"/>
            <a:chExt cx="3636602" cy="365760"/>
          </a:xfrm>
        </p:grpSpPr>
        <p:pic>
          <p:nvPicPr>
            <p:cNvPr id="22" name="Picture 21" descr="1420948149_social_style_3_youtube-128.png">
              <a:hlinkClick r:id="rId15" action="ppaction://hlinkfile"/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4721075"/>
              <a:ext cx="365760" cy="365760"/>
            </a:xfrm>
            <a:prstGeom prst="rect">
              <a:avLst/>
            </a:prstGeom>
          </p:spPr>
        </p:pic>
        <p:sp>
          <p:nvSpPr>
            <p:cNvPr id="23" name="Text Placeholder 32"/>
            <p:cNvSpPr txBox="1">
              <a:spLocks/>
            </p:cNvSpPr>
            <p:nvPr/>
          </p:nvSpPr>
          <p:spPr>
            <a:xfrm>
              <a:off x="1703086" y="4734885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youtube.com/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icannnews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43489" y="5722367"/>
            <a:ext cx="2586167" cy="365760"/>
            <a:chOff x="5325979" y="3073176"/>
            <a:chExt cx="2586167" cy="365760"/>
          </a:xfrm>
        </p:grpSpPr>
        <p:sp>
          <p:nvSpPr>
            <p:cNvPr id="25" name="Text Placeholder 32"/>
            <p:cNvSpPr txBox="1">
              <a:spLocks/>
            </p:cNvSpPr>
            <p:nvPr/>
          </p:nvSpPr>
          <p:spPr>
            <a:xfrm>
              <a:off x="5793339" y="3093496"/>
              <a:ext cx="21188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soundcloud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icann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2543489" y="5224346"/>
            <a:ext cx="3416667" cy="365760"/>
            <a:chOff x="5325979" y="5571713"/>
            <a:chExt cx="3416667" cy="365760"/>
          </a:xfrm>
        </p:grpSpPr>
        <p:sp>
          <p:nvSpPr>
            <p:cNvPr id="28" name="Text Placeholder 32"/>
            <p:cNvSpPr txBox="1">
              <a:spLocks/>
            </p:cNvSpPr>
            <p:nvPr/>
          </p:nvSpPr>
          <p:spPr>
            <a:xfrm>
              <a:off x="5793339" y="5592033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457082">
                <a:spcBef>
                  <a:spcPct val="20000"/>
                </a:spcBef>
                <a:buNone/>
                <a:defRPr/>
              </a:pP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slideshare</a:t>
              </a:r>
              <a:r>
                <a:rPr lang="en-US" sz="14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/</a:t>
              </a:r>
              <a:r>
                <a:rPr lang="en-US" sz="14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icannpresentations</a:t>
              </a:r>
              <a:endParaRPr lang="en-US" sz="14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29" name="Picture 28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5571713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9724354"/>
      </p:ext>
    </p:extLst>
  </p:cSld>
  <p:clrMapOvr>
    <a:masterClrMapping/>
  </p:clrMapOvr>
</p:sld>
</file>

<file path=ppt/theme/theme1.xml><?xml version="1.0" encoding="utf-8"?>
<a:theme xmlns:a="http://schemas.openxmlformats.org/drawingml/2006/main" name="ICANNPPT_Arial_4x3_June 2017_potx">
  <a:themeElements>
    <a:clrScheme name="ICANN PPT Colors">
      <a:dk1>
        <a:srgbClr val="0A1F24"/>
      </a:dk1>
      <a:lt1>
        <a:sysClr val="window" lastClr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err="1" smtClean="0">
            <a:cs typeface="Source Sans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CANN Mini Template 4x3 peh.potx" id="{A8AAE825-BC47-2746-87F2-7A60B31E2322}" vid="{862C18A0-E1DD-4348-AA2B-285C9BCD73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ICANNPPT_Arial_4x3_June 2017_potx</Template>
  <TotalTime>386</TotalTime>
  <Words>551</Words>
  <Application>Microsoft Macintosh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ICANNPPT_Arial_4x3_June 2017_potx</vt:lpstr>
      <vt:lpstr>KSK Futures Discussion</vt:lpstr>
      <vt:lpstr>Why we are here</vt:lpstr>
      <vt:lpstr>Next steps</vt:lpstr>
      <vt:lpstr>DNSKEY queries seen at most of the root servers</vt:lpstr>
      <vt:lpstr>Before and after the revocation of KSK-2010</vt:lpstr>
      <vt:lpstr>Some of the previous comments</vt:lpstr>
      <vt:lpstr>Let’s discuss</vt:lpstr>
      <vt:lpstr>Engage with ICANN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KSK Futures Discussion</dc:title>
  <dc:creator>Paul Hoffman</dc:creator>
  <cp:lastModifiedBy>Paul Hoffman</cp:lastModifiedBy>
  <cp:revision>24</cp:revision>
  <cp:lastPrinted>2017-01-26T19:29:02Z</cp:lastPrinted>
  <dcterms:created xsi:type="dcterms:W3CDTF">2019-02-23T00:45:39Z</dcterms:created>
  <dcterms:modified xsi:type="dcterms:W3CDTF">2019-03-05T18:24:38Z</dcterms:modified>
</cp:coreProperties>
</file>